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IBM Plex Sans Bold" panose="020B0803050203000203" charset="0"/>
      <p:regular r:id="rId23"/>
    </p:embeddedFont>
    <p:embeddedFont>
      <p:font typeface="Montserrat" panose="00000500000000000000" pitchFamily="2" charset="0"/>
      <p:regular r:id="rId24"/>
      <p:bold r:id="rId25"/>
      <p:italic r:id="rId26"/>
      <p:boldItalic r:id="rId27"/>
    </p:embeddedFont>
    <p:embeddedFont>
      <p:font typeface="Montserrat Bold" panose="00000800000000000000" charset="0"/>
      <p:regular r:id="rId28"/>
    </p:embeddedFont>
    <p:embeddedFont>
      <p:font typeface="Montserrat Light" panose="00000400000000000000" pitchFamily="2"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1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character.ai" TargetMode="Externa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TextBox 2"/>
          <p:cNvSpPr txBox="1"/>
          <p:nvPr/>
        </p:nvSpPr>
        <p:spPr>
          <a:xfrm>
            <a:off x="2974487" y="3350278"/>
            <a:ext cx="13464322" cy="3075208"/>
          </a:xfrm>
          <a:prstGeom prst="rect">
            <a:avLst/>
          </a:prstGeom>
        </p:spPr>
        <p:txBody>
          <a:bodyPr lIns="0" tIns="0" rIns="0" bIns="0" rtlCol="0" anchor="t">
            <a:spAutoFit/>
          </a:bodyPr>
          <a:lstStyle/>
          <a:p>
            <a:pPr algn="l">
              <a:lnSpc>
                <a:spcPts val="11982"/>
              </a:lnSpc>
            </a:pPr>
            <a:r>
              <a:rPr lang="en-US" sz="11303" b="1" spc="-22">
                <a:solidFill>
                  <a:srgbClr val="FFFFFF"/>
                </a:solidFill>
                <a:latin typeface="IBM Plex Sans Bold"/>
                <a:ea typeface="IBM Plex Sans Bold"/>
                <a:cs typeface="IBM Plex Sans Bold"/>
                <a:sym typeface="IBM Plex Sans Bold"/>
              </a:rPr>
              <a:t>USING TECH / AI</a:t>
            </a:r>
          </a:p>
          <a:p>
            <a:pPr algn="l">
              <a:lnSpc>
                <a:spcPts val="11982"/>
              </a:lnSpc>
            </a:pPr>
            <a:r>
              <a:rPr lang="en-US" sz="11303" b="1" spc="-22">
                <a:solidFill>
                  <a:srgbClr val="FFFFFF"/>
                </a:solidFill>
                <a:latin typeface="IBM Plex Sans Bold"/>
                <a:ea typeface="IBM Plex Sans Bold"/>
                <a:cs typeface="IBM Plex Sans Bold"/>
                <a:sym typeface="IBM Plex Sans Bold"/>
              </a:rPr>
              <a:t>ETHICS</a:t>
            </a:r>
          </a:p>
        </p:txBody>
      </p:sp>
      <p:sp>
        <p:nvSpPr>
          <p:cNvPr id="3" name="Freeform 3"/>
          <p:cNvSpPr/>
          <p:nvPr/>
        </p:nvSpPr>
        <p:spPr>
          <a:xfrm>
            <a:off x="14895915" y="-3044149"/>
            <a:ext cx="9908394" cy="10021132"/>
          </a:xfrm>
          <a:custGeom>
            <a:avLst/>
            <a:gdLst/>
            <a:ahLst/>
            <a:cxnLst/>
            <a:rect l="l" t="t" r="r" b="b"/>
            <a:pathLst>
              <a:path w="9908394" h="10021132">
                <a:moveTo>
                  <a:pt x="0" y="0"/>
                </a:moveTo>
                <a:lnTo>
                  <a:pt x="9908395" y="0"/>
                </a:lnTo>
                <a:lnTo>
                  <a:pt x="9908395"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4" name="Freeform 4"/>
          <p:cNvSpPr/>
          <p:nvPr/>
        </p:nvSpPr>
        <p:spPr>
          <a:xfrm>
            <a:off x="14173200" y="679447"/>
            <a:ext cx="7315200" cy="2121408"/>
          </a:xfrm>
          <a:custGeom>
            <a:avLst/>
            <a:gdLst/>
            <a:ahLst/>
            <a:cxnLst/>
            <a:rect l="l" t="t" r="r" b="b"/>
            <a:pathLst>
              <a:path w="7315200" h="2121408">
                <a:moveTo>
                  <a:pt x="0" y="0"/>
                </a:moveTo>
                <a:lnTo>
                  <a:pt x="7315200" y="0"/>
                </a:lnTo>
                <a:lnTo>
                  <a:pt x="7315200" y="2121408"/>
                </a:lnTo>
                <a:lnTo>
                  <a:pt x="0" y="2121408"/>
                </a:lnTo>
                <a:lnTo>
                  <a:pt x="0" y="0"/>
                </a:lnTo>
                <a:close/>
              </a:path>
            </a:pathLst>
          </a:custGeom>
          <a:blipFill>
            <a:blip r:embed="rId3">
              <a:alphaModFix amt="79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H="1">
            <a:off x="-2456971" y="8380476"/>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5">
              <a:alphaModFix amt="29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10800000">
            <a:off x="-587214" y="-916922"/>
            <a:ext cx="4613628" cy="4573258"/>
          </a:xfrm>
          <a:custGeom>
            <a:avLst/>
            <a:gdLst/>
            <a:ahLst/>
            <a:cxnLst/>
            <a:rect l="l" t="t" r="r" b="b"/>
            <a:pathLst>
              <a:path w="4613628" h="4573258">
                <a:moveTo>
                  <a:pt x="0" y="0"/>
                </a:moveTo>
                <a:lnTo>
                  <a:pt x="4613627" y="0"/>
                </a:lnTo>
                <a:lnTo>
                  <a:pt x="4613627" y="4573258"/>
                </a:lnTo>
                <a:lnTo>
                  <a:pt x="0" y="4573258"/>
                </a:lnTo>
                <a:lnTo>
                  <a:pt x="0" y="0"/>
                </a:lnTo>
                <a:close/>
              </a:path>
            </a:pathLst>
          </a:custGeom>
          <a:blipFill>
            <a:blip r:embed="rId7">
              <a:alphaModFix amt="69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flipH="1">
            <a:off x="-1938001" y="491883"/>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5">
              <a:alphaModFix amt="29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1016518" y="6645586"/>
            <a:ext cx="7758794" cy="6226432"/>
          </a:xfrm>
          <a:custGeom>
            <a:avLst/>
            <a:gdLst/>
            <a:ahLst/>
            <a:cxnLst/>
            <a:rect l="l" t="t" r="r" b="b"/>
            <a:pathLst>
              <a:path w="7758794" h="6226432">
                <a:moveTo>
                  <a:pt x="0" y="0"/>
                </a:moveTo>
                <a:lnTo>
                  <a:pt x="7758794" y="0"/>
                </a:lnTo>
                <a:lnTo>
                  <a:pt x="7758794" y="6226432"/>
                </a:lnTo>
                <a:lnTo>
                  <a:pt x="0" y="6226432"/>
                </a:lnTo>
                <a:lnTo>
                  <a:pt x="0" y="0"/>
                </a:lnTo>
                <a:close/>
              </a:path>
            </a:pathLst>
          </a:custGeom>
          <a:blipFill>
            <a:blip r:embed="rId9">
              <a:alphaModFix amt="52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833058" y="491883"/>
            <a:ext cx="13062857" cy="9258300"/>
          </a:xfrm>
          <a:custGeom>
            <a:avLst/>
            <a:gdLst/>
            <a:ahLst/>
            <a:cxnLst/>
            <a:rect l="l" t="t" r="r" b="b"/>
            <a:pathLst>
              <a:path w="13062857" h="9258300">
                <a:moveTo>
                  <a:pt x="0" y="0"/>
                </a:moveTo>
                <a:lnTo>
                  <a:pt x="13062857" y="0"/>
                </a:lnTo>
                <a:lnTo>
                  <a:pt x="13062857" y="9258300"/>
                </a:lnTo>
                <a:lnTo>
                  <a:pt x="0" y="9258300"/>
                </a:lnTo>
                <a:lnTo>
                  <a:pt x="0" y="0"/>
                </a:lnTo>
                <a:close/>
              </a:path>
            </a:pathLst>
          </a:custGeom>
          <a:blipFill>
            <a:blip r:embed="rId11">
              <a:alphaModFix amt="18000"/>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Freeform 2"/>
          <p:cNvSpPr/>
          <p:nvPr/>
        </p:nvSpPr>
        <p:spPr>
          <a:xfrm>
            <a:off x="14952015" y="2494493"/>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3" name="Freeform 3"/>
          <p:cNvSpPr/>
          <p:nvPr/>
        </p:nvSpPr>
        <p:spPr>
          <a:xfrm>
            <a:off x="-5720785" y="-5270480"/>
            <a:ext cx="10296822" cy="10413980"/>
          </a:xfrm>
          <a:custGeom>
            <a:avLst/>
            <a:gdLst/>
            <a:ahLst/>
            <a:cxnLst/>
            <a:rect l="l" t="t" r="r" b="b"/>
            <a:pathLst>
              <a:path w="10296822" h="10413980">
                <a:moveTo>
                  <a:pt x="0" y="0"/>
                </a:moveTo>
                <a:lnTo>
                  <a:pt x="10296822" y="0"/>
                </a:lnTo>
                <a:lnTo>
                  <a:pt x="10296822" y="10413980"/>
                </a:lnTo>
                <a:lnTo>
                  <a:pt x="0" y="10413980"/>
                </a:lnTo>
                <a:lnTo>
                  <a:pt x="0" y="0"/>
                </a:lnTo>
                <a:close/>
              </a:path>
            </a:pathLst>
          </a:custGeom>
          <a:blipFill>
            <a:blip r:embed="rId2">
              <a:alphaModFix amt="51000"/>
            </a:blip>
            <a:stretch>
              <a:fillRect/>
            </a:stretch>
          </a:blipFill>
        </p:spPr>
        <p:txBody>
          <a:bodyPr/>
          <a:lstStyle/>
          <a:p>
            <a:endParaRPr lang="en-US"/>
          </a:p>
        </p:txBody>
      </p:sp>
      <p:sp>
        <p:nvSpPr>
          <p:cNvPr id="4" name="Freeform 4"/>
          <p:cNvSpPr/>
          <p:nvPr/>
        </p:nvSpPr>
        <p:spPr>
          <a:xfrm>
            <a:off x="15301876" y="-32004"/>
            <a:ext cx="7315200" cy="2121408"/>
          </a:xfrm>
          <a:custGeom>
            <a:avLst/>
            <a:gdLst/>
            <a:ahLst/>
            <a:cxnLst/>
            <a:rect l="l" t="t" r="r" b="b"/>
            <a:pathLst>
              <a:path w="7315200" h="2121408">
                <a:moveTo>
                  <a:pt x="0" y="0"/>
                </a:moveTo>
                <a:lnTo>
                  <a:pt x="7315200" y="0"/>
                </a:lnTo>
                <a:lnTo>
                  <a:pt x="7315200" y="2121408"/>
                </a:lnTo>
                <a:lnTo>
                  <a:pt x="0" y="2121408"/>
                </a:lnTo>
                <a:lnTo>
                  <a:pt x="0" y="0"/>
                </a:lnTo>
                <a:close/>
              </a:path>
            </a:pathLst>
          </a:custGeom>
          <a:blipFill>
            <a:blip r:embed="rId3">
              <a:alphaModFix amt="5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1007540" y="1357024"/>
            <a:ext cx="3086100" cy="189017"/>
            <a:chOff x="0" y="0"/>
            <a:chExt cx="812800" cy="49782"/>
          </a:xfrm>
        </p:grpSpPr>
        <p:sp>
          <p:nvSpPr>
            <p:cNvPr id="6" name="Freeform 6"/>
            <p:cNvSpPr/>
            <p:nvPr/>
          </p:nvSpPr>
          <p:spPr>
            <a:xfrm>
              <a:off x="0" y="0"/>
              <a:ext cx="812800" cy="49782"/>
            </a:xfrm>
            <a:custGeom>
              <a:avLst/>
              <a:gdLst/>
              <a:ahLst/>
              <a:cxnLst/>
              <a:rect l="l" t="t" r="r" b="b"/>
              <a:pathLst>
                <a:path w="812800" h="49782">
                  <a:moveTo>
                    <a:pt x="0" y="0"/>
                  </a:moveTo>
                  <a:lnTo>
                    <a:pt x="812800" y="0"/>
                  </a:lnTo>
                  <a:lnTo>
                    <a:pt x="812800" y="49782"/>
                  </a:lnTo>
                  <a:lnTo>
                    <a:pt x="0" y="49782"/>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7" name="TextBox 7"/>
            <p:cNvSpPr txBox="1"/>
            <p:nvPr/>
          </p:nvSpPr>
          <p:spPr>
            <a:xfrm>
              <a:off x="0" y="-28575"/>
              <a:ext cx="812800" cy="78357"/>
            </a:xfrm>
            <a:prstGeom prst="rect">
              <a:avLst/>
            </a:prstGeom>
          </p:spPr>
          <p:txBody>
            <a:bodyPr lIns="50800" tIns="50800" rIns="50800" bIns="50800" rtlCol="0" anchor="ctr"/>
            <a:lstStyle/>
            <a:p>
              <a:pPr algn="ctr">
                <a:lnSpc>
                  <a:spcPts val="2774"/>
                </a:lnSpc>
              </a:pPr>
              <a:endParaRPr/>
            </a:p>
          </p:txBody>
        </p:sp>
      </p:grpSp>
      <p:sp>
        <p:nvSpPr>
          <p:cNvPr id="8" name="TextBox 8"/>
          <p:cNvSpPr txBox="1"/>
          <p:nvPr/>
        </p:nvSpPr>
        <p:spPr>
          <a:xfrm>
            <a:off x="962963" y="360445"/>
            <a:ext cx="14169627" cy="1324423"/>
          </a:xfrm>
          <a:prstGeom prst="rect">
            <a:avLst/>
          </a:prstGeom>
        </p:spPr>
        <p:txBody>
          <a:bodyPr lIns="0" tIns="0" rIns="0" bIns="0" rtlCol="0" anchor="t">
            <a:spAutoFit/>
          </a:bodyPr>
          <a:lstStyle/>
          <a:p>
            <a:pPr algn="l">
              <a:lnSpc>
                <a:spcPts val="5199"/>
              </a:lnSpc>
            </a:pPr>
            <a:r>
              <a:rPr lang="en-US" sz="4905" b="1" spc="-9">
                <a:solidFill>
                  <a:srgbClr val="FFFFFF"/>
                </a:solidFill>
                <a:latin typeface="IBM Plex Sans Bold"/>
                <a:ea typeface="IBM Plex Sans Bold"/>
                <a:cs typeface="IBM Plex Sans Bold"/>
                <a:sym typeface="IBM Plex Sans Bold"/>
              </a:rPr>
              <a:t>Core Reasons for Embracing AI Ethics </a:t>
            </a:r>
          </a:p>
          <a:p>
            <a:pPr algn="l">
              <a:lnSpc>
                <a:spcPts val="5199"/>
              </a:lnSpc>
            </a:pPr>
            <a:r>
              <a:rPr lang="en-US" sz="4905" b="1" spc="-9">
                <a:solidFill>
                  <a:srgbClr val="FFFFFF"/>
                </a:solidFill>
                <a:latin typeface="IBM Plex Sans Bold"/>
                <a:ea typeface="IBM Plex Sans Bold"/>
                <a:cs typeface="IBM Plex Sans Bold"/>
                <a:sym typeface="IBM Plex Sans Bold"/>
              </a:rPr>
              <a:t>Why AI Ethics matter?</a:t>
            </a:r>
          </a:p>
        </p:txBody>
      </p:sp>
      <p:sp>
        <p:nvSpPr>
          <p:cNvPr id="9" name="TextBox 9"/>
          <p:cNvSpPr txBox="1"/>
          <p:nvPr/>
        </p:nvSpPr>
        <p:spPr>
          <a:xfrm>
            <a:off x="809933" y="3008611"/>
            <a:ext cx="5872036" cy="2526951"/>
          </a:xfrm>
          <a:prstGeom prst="rect">
            <a:avLst/>
          </a:prstGeom>
        </p:spPr>
        <p:txBody>
          <a:bodyPr lIns="0" tIns="0" rIns="0" bIns="0" rtlCol="0" anchor="t">
            <a:spAutoFit/>
          </a:bodyPr>
          <a:lstStyle/>
          <a:p>
            <a:pPr algn="l">
              <a:lnSpc>
                <a:spcPts val="4035"/>
              </a:lnSpc>
            </a:pPr>
            <a:r>
              <a:rPr lang="en-US" sz="2549">
                <a:solidFill>
                  <a:srgbClr val="FFFFFF"/>
                </a:solidFill>
                <a:latin typeface="Montserrat Light"/>
                <a:ea typeface="Montserrat Light"/>
                <a:cs typeface="Montserrat Light"/>
                <a:sym typeface="Montserrat Light"/>
              </a:rPr>
              <a:t>AI success isn’t just about numbers but impact on human lives. Metrics should go beyond accuracy to include autonomy, fairness, and trust.</a:t>
            </a:r>
          </a:p>
        </p:txBody>
      </p:sp>
      <p:sp>
        <p:nvSpPr>
          <p:cNvPr id="10" name="TextBox 10"/>
          <p:cNvSpPr txBox="1"/>
          <p:nvPr/>
        </p:nvSpPr>
        <p:spPr>
          <a:xfrm>
            <a:off x="10770719" y="2975416"/>
            <a:ext cx="4680276" cy="2495340"/>
          </a:xfrm>
          <a:prstGeom prst="rect">
            <a:avLst/>
          </a:prstGeom>
        </p:spPr>
        <p:txBody>
          <a:bodyPr lIns="0" tIns="0" rIns="0" bIns="0" rtlCol="0" anchor="t">
            <a:spAutoFit/>
          </a:bodyPr>
          <a:lstStyle/>
          <a:p>
            <a:pPr algn="l">
              <a:lnSpc>
                <a:spcPts val="4036"/>
              </a:lnSpc>
            </a:pPr>
            <a:r>
              <a:rPr lang="en-US" sz="2550">
                <a:solidFill>
                  <a:srgbClr val="FFFFFF"/>
                </a:solidFill>
                <a:latin typeface="Montserrat Light"/>
                <a:ea typeface="Montserrat Light"/>
                <a:cs typeface="Montserrat Light"/>
                <a:sym typeface="Montserrat Light"/>
              </a:rPr>
              <a:t>Ethics helps designers target the right outcomes, ensuring AI systems aren’t just accurate but aim at meaningful goals.</a:t>
            </a:r>
          </a:p>
        </p:txBody>
      </p:sp>
      <p:sp>
        <p:nvSpPr>
          <p:cNvPr id="11" name="TextBox 11"/>
          <p:cNvSpPr txBox="1"/>
          <p:nvPr/>
        </p:nvSpPr>
        <p:spPr>
          <a:xfrm>
            <a:off x="809933" y="2170179"/>
            <a:ext cx="5636605" cy="581953"/>
          </a:xfrm>
          <a:prstGeom prst="rect">
            <a:avLst/>
          </a:prstGeom>
        </p:spPr>
        <p:txBody>
          <a:bodyPr lIns="0" tIns="0" rIns="0" bIns="0" rtlCol="0" anchor="t">
            <a:spAutoFit/>
          </a:bodyPr>
          <a:lstStyle/>
          <a:p>
            <a:pPr algn="l">
              <a:lnSpc>
                <a:spcPts val="4744"/>
              </a:lnSpc>
            </a:pPr>
            <a:r>
              <a:rPr lang="en-US" sz="3389" b="1" spc="-6">
                <a:solidFill>
                  <a:srgbClr val="72EFAC"/>
                </a:solidFill>
                <a:latin typeface="IBM Plex Sans Bold"/>
                <a:ea typeface="IBM Plex Sans Bold"/>
                <a:cs typeface="IBM Plex Sans Bold"/>
                <a:sym typeface="IBM Plex Sans Bold"/>
              </a:rPr>
              <a:t>Human-Centered Metrics:</a:t>
            </a:r>
          </a:p>
        </p:txBody>
      </p:sp>
      <p:sp>
        <p:nvSpPr>
          <p:cNvPr id="12" name="TextBox 12"/>
          <p:cNvSpPr txBox="1"/>
          <p:nvPr/>
        </p:nvSpPr>
        <p:spPr>
          <a:xfrm>
            <a:off x="10770719" y="2142853"/>
            <a:ext cx="5969807" cy="580644"/>
          </a:xfrm>
          <a:prstGeom prst="rect">
            <a:avLst/>
          </a:prstGeom>
        </p:spPr>
        <p:txBody>
          <a:bodyPr lIns="0" tIns="0" rIns="0" bIns="0" rtlCol="0" anchor="t">
            <a:spAutoFit/>
          </a:bodyPr>
          <a:lstStyle/>
          <a:p>
            <a:pPr algn="l">
              <a:lnSpc>
                <a:spcPts val="4746"/>
              </a:lnSpc>
            </a:pPr>
            <a:r>
              <a:rPr lang="en-US" sz="3390" b="1" spc="-6">
                <a:solidFill>
                  <a:srgbClr val="72EFAC"/>
                </a:solidFill>
                <a:latin typeface="IBM Plex Sans Bold"/>
                <a:ea typeface="IBM Plex Sans Bold"/>
                <a:cs typeface="IBM Plex Sans Bold"/>
                <a:sym typeface="IBM Plex Sans Bold"/>
              </a:rPr>
              <a:t>Enhance Technical Design</a:t>
            </a:r>
          </a:p>
        </p:txBody>
      </p:sp>
      <p:sp>
        <p:nvSpPr>
          <p:cNvPr id="13" name="TextBox 13"/>
          <p:cNvSpPr txBox="1"/>
          <p:nvPr/>
        </p:nvSpPr>
        <p:spPr>
          <a:xfrm>
            <a:off x="10826964" y="5998812"/>
            <a:ext cx="4125051" cy="495554"/>
          </a:xfrm>
          <a:prstGeom prst="rect">
            <a:avLst/>
          </a:prstGeom>
        </p:spPr>
        <p:txBody>
          <a:bodyPr lIns="0" tIns="0" rIns="0" bIns="0" rtlCol="0" anchor="t">
            <a:spAutoFit/>
          </a:bodyPr>
          <a:lstStyle/>
          <a:p>
            <a:pPr algn="l">
              <a:lnSpc>
                <a:spcPts val="4186"/>
              </a:lnSpc>
            </a:pPr>
            <a:r>
              <a:rPr lang="en-US" sz="2990" b="1" spc="-5">
                <a:solidFill>
                  <a:srgbClr val="72EFAC"/>
                </a:solidFill>
                <a:latin typeface="IBM Plex Sans Bold"/>
                <a:ea typeface="IBM Plex Sans Bold"/>
                <a:cs typeface="IBM Plex Sans Bold"/>
                <a:sym typeface="IBM Plex Sans Bold"/>
              </a:rPr>
              <a:t>Example</a:t>
            </a:r>
          </a:p>
        </p:txBody>
      </p:sp>
      <p:sp>
        <p:nvSpPr>
          <p:cNvPr id="14" name="AutoShape 14"/>
          <p:cNvSpPr/>
          <p:nvPr/>
        </p:nvSpPr>
        <p:spPr>
          <a:xfrm flipV="1">
            <a:off x="6936920" y="4184511"/>
            <a:ext cx="0" cy="3257914"/>
          </a:xfrm>
          <a:prstGeom prst="line">
            <a:avLst/>
          </a:prstGeom>
          <a:ln w="19050" cap="flat">
            <a:solidFill>
              <a:srgbClr val="72EFAC"/>
            </a:solidFill>
            <a:prstDash val="solid"/>
            <a:headEnd type="none" w="sm" len="sm"/>
            <a:tailEnd type="none" w="sm" len="sm"/>
          </a:ln>
        </p:spPr>
        <p:txBody>
          <a:bodyPr/>
          <a:lstStyle/>
          <a:p>
            <a:endParaRPr lang="en-US"/>
          </a:p>
        </p:txBody>
      </p:sp>
      <p:sp>
        <p:nvSpPr>
          <p:cNvPr id="15" name="AutoShape 15"/>
          <p:cNvSpPr/>
          <p:nvPr/>
        </p:nvSpPr>
        <p:spPr>
          <a:xfrm flipH="1" flipV="1">
            <a:off x="10438590" y="4380635"/>
            <a:ext cx="0" cy="2309855"/>
          </a:xfrm>
          <a:prstGeom prst="line">
            <a:avLst/>
          </a:prstGeom>
          <a:ln w="19050" cap="flat">
            <a:solidFill>
              <a:srgbClr val="72EFAC"/>
            </a:solidFill>
            <a:prstDash val="solid"/>
            <a:headEnd type="none" w="sm" len="sm"/>
            <a:tailEnd type="none" w="sm" len="sm"/>
          </a:ln>
        </p:spPr>
        <p:txBody>
          <a:bodyPr/>
          <a:lstStyle/>
          <a:p>
            <a:endParaRPr lang="en-US"/>
          </a:p>
        </p:txBody>
      </p:sp>
      <p:grpSp>
        <p:nvGrpSpPr>
          <p:cNvPr id="16" name="Group 16"/>
          <p:cNvGrpSpPr/>
          <p:nvPr/>
        </p:nvGrpSpPr>
        <p:grpSpPr>
          <a:xfrm>
            <a:off x="8451947" y="2723497"/>
            <a:ext cx="1977118" cy="189017"/>
            <a:chOff x="0" y="0"/>
            <a:chExt cx="520722" cy="49782"/>
          </a:xfrm>
        </p:grpSpPr>
        <p:sp>
          <p:nvSpPr>
            <p:cNvPr id="17" name="Freeform 17"/>
            <p:cNvSpPr/>
            <p:nvPr/>
          </p:nvSpPr>
          <p:spPr>
            <a:xfrm>
              <a:off x="0" y="0"/>
              <a:ext cx="520722" cy="49782"/>
            </a:xfrm>
            <a:custGeom>
              <a:avLst/>
              <a:gdLst/>
              <a:ahLst/>
              <a:cxnLst/>
              <a:rect l="l" t="t" r="r" b="b"/>
              <a:pathLst>
                <a:path w="520722" h="49782">
                  <a:moveTo>
                    <a:pt x="0" y="0"/>
                  </a:moveTo>
                  <a:lnTo>
                    <a:pt x="520722" y="0"/>
                  </a:lnTo>
                  <a:lnTo>
                    <a:pt x="520722" y="49782"/>
                  </a:lnTo>
                  <a:lnTo>
                    <a:pt x="0" y="49782"/>
                  </a:lnTo>
                  <a:close/>
                </a:path>
              </a:pathLst>
            </a:custGeom>
            <a:gradFill rotWithShape="1">
              <a:gsLst>
                <a:gs pos="0">
                  <a:srgbClr val="000138">
                    <a:alpha val="40000"/>
                  </a:srgbClr>
                </a:gs>
                <a:gs pos="100000">
                  <a:srgbClr val="33CD91">
                    <a:alpha val="40000"/>
                  </a:srgbClr>
                </a:gs>
              </a:gsLst>
              <a:lin ang="0"/>
            </a:gradFill>
          </p:spPr>
          <p:txBody>
            <a:bodyPr/>
            <a:lstStyle/>
            <a:p>
              <a:endParaRPr lang="en-US"/>
            </a:p>
          </p:txBody>
        </p:sp>
        <p:sp>
          <p:nvSpPr>
            <p:cNvPr id="18" name="TextBox 18"/>
            <p:cNvSpPr txBox="1"/>
            <p:nvPr/>
          </p:nvSpPr>
          <p:spPr>
            <a:xfrm>
              <a:off x="0" y="-28575"/>
              <a:ext cx="520722" cy="78357"/>
            </a:xfrm>
            <a:prstGeom prst="rect">
              <a:avLst/>
            </a:prstGeom>
          </p:spPr>
          <p:txBody>
            <a:bodyPr lIns="50800" tIns="50800" rIns="50800" bIns="50800" rtlCol="0" anchor="ctr"/>
            <a:lstStyle/>
            <a:p>
              <a:pPr algn="ctr">
                <a:lnSpc>
                  <a:spcPts val="2774"/>
                </a:lnSpc>
              </a:pPr>
              <a:endParaRPr/>
            </a:p>
          </p:txBody>
        </p:sp>
      </p:grpSp>
      <p:sp>
        <p:nvSpPr>
          <p:cNvPr id="19" name="TextBox 19"/>
          <p:cNvSpPr txBox="1"/>
          <p:nvPr/>
        </p:nvSpPr>
        <p:spPr>
          <a:xfrm>
            <a:off x="773789" y="6725652"/>
            <a:ext cx="5866786" cy="3035462"/>
          </a:xfrm>
          <a:prstGeom prst="rect">
            <a:avLst/>
          </a:prstGeom>
        </p:spPr>
        <p:txBody>
          <a:bodyPr lIns="0" tIns="0" rIns="0" bIns="0" rtlCol="0" anchor="t">
            <a:spAutoFit/>
          </a:bodyPr>
          <a:lstStyle/>
          <a:p>
            <a:pPr algn="l">
              <a:lnSpc>
                <a:spcPts val="4032"/>
              </a:lnSpc>
            </a:pPr>
            <a:r>
              <a:rPr lang="en-US" sz="2547">
                <a:solidFill>
                  <a:srgbClr val="FFFFFF"/>
                </a:solidFill>
                <a:latin typeface="Montserrat Light"/>
                <a:ea typeface="Montserrat Light"/>
                <a:cs typeface="Montserrat Light"/>
                <a:sym typeface="Montserrat Light"/>
              </a:rPr>
              <a:t>The “Cardisio case” shows that prioritizing only numerical accuracy (alerting all patients with possible issues) might ignore autonomy if patients cannot understand or act on this information.</a:t>
            </a:r>
          </a:p>
        </p:txBody>
      </p:sp>
      <p:sp>
        <p:nvSpPr>
          <p:cNvPr id="20" name="TextBox 20"/>
          <p:cNvSpPr txBox="1"/>
          <p:nvPr/>
        </p:nvSpPr>
        <p:spPr>
          <a:xfrm>
            <a:off x="773789" y="5960360"/>
            <a:ext cx="4910323" cy="1020387"/>
          </a:xfrm>
          <a:prstGeom prst="rect">
            <a:avLst/>
          </a:prstGeom>
        </p:spPr>
        <p:txBody>
          <a:bodyPr lIns="0" tIns="0" rIns="0" bIns="0" rtlCol="0" anchor="t">
            <a:spAutoFit/>
          </a:bodyPr>
          <a:lstStyle/>
          <a:p>
            <a:pPr algn="l">
              <a:lnSpc>
                <a:spcPts val="4133"/>
              </a:lnSpc>
            </a:pPr>
            <a:r>
              <a:rPr lang="en-US" sz="2952" b="1" spc="-5">
                <a:solidFill>
                  <a:srgbClr val="72EFAC"/>
                </a:solidFill>
                <a:latin typeface="IBM Plex Sans Bold"/>
                <a:ea typeface="IBM Plex Sans Bold"/>
                <a:cs typeface="IBM Plex Sans Bold"/>
                <a:sym typeface="IBM Plex Sans Bold"/>
              </a:rPr>
              <a:t>Example</a:t>
            </a:r>
          </a:p>
          <a:p>
            <a:pPr algn="l">
              <a:lnSpc>
                <a:spcPts val="4133"/>
              </a:lnSpc>
            </a:pPr>
            <a:endParaRPr lang="en-US" sz="2952" b="1" spc="-5">
              <a:solidFill>
                <a:srgbClr val="72EFAC"/>
              </a:solidFill>
              <a:latin typeface="IBM Plex Sans Bold"/>
              <a:ea typeface="IBM Plex Sans Bold"/>
              <a:cs typeface="IBM Plex Sans Bold"/>
              <a:sym typeface="IBM Plex Sans Bold"/>
            </a:endParaRPr>
          </a:p>
        </p:txBody>
      </p:sp>
      <p:sp>
        <p:nvSpPr>
          <p:cNvPr id="21" name="TextBox 21"/>
          <p:cNvSpPr txBox="1"/>
          <p:nvPr/>
        </p:nvSpPr>
        <p:spPr>
          <a:xfrm>
            <a:off x="10826964" y="6833085"/>
            <a:ext cx="5496165" cy="2027643"/>
          </a:xfrm>
          <a:prstGeom prst="rect">
            <a:avLst/>
          </a:prstGeom>
        </p:spPr>
        <p:txBody>
          <a:bodyPr lIns="0" tIns="0" rIns="0" bIns="0" rtlCol="0" anchor="t">
            <a:spAutoFit/>
          </a:bodyPr>
          <a:lstStyle/>
          <a:p>
            <a:pPr algn="l">
              <a:lnSpc>
                <a:spcPts val="4068"/>
              </a:lnSpc>
            </a:pPr>
            <a:r>
              <a:rPr lang="en-US" sz="2570">
                <a:solidFill>
                  <a:srgbClr val="FFFFFF"/>
                </a:solidFill>
                <a:latin typeface="Montserrat Light"/>
                <a:ea typeface="Montserrat Light"/>
                <a:cs typeface="Montserrat Light"/>
                <a:sym typeface="Montserrat Light"/>
              </a:rPr>
              <a:t>Not just aiming AI to be precise but relevant. An AI model should hit “the right target” in terms of user needs and safety.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TextBox 2"/>
          <p:cNvSpPr txBox="1"/>
          <p:nvPr/>
        </p:nvSpPr>
        <p:spPr>
          <a:xfrm>
            <a:off x="951554" y="716581"/>
            <a:ext cx="16418503" cy="1721467"/>
          </a:xfrm>
          <a:prstGeom prst="rect">
            <a:avLst/>
          </a:prstGeom>
        </p:spPr>
        <p:txBody>
          <a:bodyPr lIns="0" tIns="0" rIns="0" bIns="0" rtlCol="0" anchor="t">
            <a:spAutoFit/>
          </a:bodyPr>
          <a:lstStyle/>
          <a:p>
            <a:pPr algn="ctr">
              <a:lnSpc>
                <a:spcPts val="6680"/>
              </a:lnSpc>
            </a:pPr>
            <a:r>
              <a:rPr lang="en-US" sz="6302" b="1" spc="-12">
                <a:solidFill>
                  <a:srgbClr val="FFFFFF"/>
                </a:solidFill>
                <a:latin typeface="IBM Plex Sans Bold"/>
                <a:ea typeface="IBM Plex Sans Bold"/>
                <a:cs typeface="IBM Plex Sans Bold"/>
                <a:sym typeface="IBM Plex Sans Bold"/>
              </a:rPr>
              <a:t>Building Trust and Culture through AI Ethics</a:t>
            </a:r>
          </a:p>
        </p:txBody>
      </p:sp>
      <p:grpSp>
        <p:nvGrpSpPr>
          <p:cNvPr id="3" name="Group 3"/>
          <p:cNvGrpSpPr/>
          <p:nvPr/>
        </p:nvGrpSpPr>
        <p:grpSpPr>
          <a:xfrm>
            <a:off x="951554" y="2655135"/>
            <a:ext cx="16878373" cy="5643014"/>
            <a:chOff x="0" y="0"/>
            <a:chExt cx="4445333" cy="1486226"/>
          </a:xfrm>
        </p:grpSpPr>
        <p:sp>
          <p:nvSpPr>
            <p:cNvPr id="4" name="Freeform 4"/>
            <p:cNvSpPr/>
            <p:nvPr/>
          </p:nvSpPr>
          <p:spPr>
            <a:xfrm>
              <a:off x="0" y="0"/>
              <a:ext cx="4445333" cy="1486226"/>
            </a:xfrm>
            <a:custGeom>
              <a:avLst/>
              <a:gdLst/>
              <a:ahLst/>
              <a:cxnLst/>
              <a:rect l="l" t="t" r="r" b="b"/>
              <a:pathLst>
                <a:path w="4445333" h="1486226">
                  <a:moveTo>
                    <a:pt x="0" y="0"/>
                  </a:moveTo>
                  <a:lnTo>
                    <a:pt x="4445333" y="0"/>
                  </a:lnTo>
                  <a:lnTo>
                    <a:pt x="4445333" y="1486226"/>
                  </a:lnTo>
                  <a:lnTo>
                    <a:pt x="0" y="1486226"/>
                  </a:lnTo>
                  <a:close/>
                </a:path>
              </a:pathLst>
            </a:custGeom>
            <a:solidFill>
              <a:srgbClr val="000138"/>
            </a:solidFill>
            <a:ln w="23812" cap="sq">
              <a:solidFill>
                <a:srgbClr val="72EFAC"/>
              </a:solidFill>
              <a:prstDash val="solid"/>
              <a:miter/>
            </a:ln>
          </p:spPr>
          <p:txBody>
            <a:bodyPr/>
            <a:lstStyle/>
            <a:p>
              <a:endParaRPr lang="en-US"/>
            </a:p>
          </p:txBody>
        </p:sp>
        <p:sp>
          <p:nvSpPr>
            <p:cNvPr id="5" name="TextBox 5"/>
            <p:cNvSpPr txBox="1"/>
            <p:nvPr/>
          </p:nvSpPr>
          <p:spPr>
            <a:xfrm>
              <a:off x="0" y="-28575"/>
              <a:ext cx="4445333" cy="1514801"/>
            </a:xfrm>
            <a:prstGeom prst="rect">
              <a:avLst/>
            </a:prstGeom>
          </p:spPr>
          <p:txBody>
            <a:bodyPr lIns="50800" tIns="50800" rIns="50800" bIns="50800" rtlCol="0" anchor="ctr"/>
            <a:lstStyle/>
            <a:p>
              <a:pPr algn="ctr">
                <a:lnSpc>
                  <a:spcPts val="2774"/>
                </a:lnSpc>
              </a:pPr>
              <a:endParaRPr/>
            </a:p>
          </p:txBody>
        </p:sp>
      </p:grpSp>
      <p:sp>
        <p:nvSpPr>
          <p:cNvPr id="6" name="Freeform 6"/>
          <p:cNvSpPr/>
          <p:nvPr/>
        </p:nvSpPr>
        <p:spPr>
          <a:xfrm>
            <a:off x="14895915" y="-3044149"/>
            <a:ext cx="9908394" cy="10021132"/>
          </a:xfrm>
          <a:custGeom>
            <a:avLst/>
            <a:gdLst/>
            <a:ahLst/>
            <a:cxnLst/>
            <a:rect l="l" t="t" r="r" b="b"/>
            <a:pathLst>
              <a:path w="9908394" h="10021132">
                <a:moveTo>
                  <a:pt x="0" y="0"/>
                </a:moveTo>
                <a:lnTo>
                  <a:pt x="9908395" y="0"/>
                </a:lnTo>
                <a:lnTo>
                  <a:pt x="9908395"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7" name="Freeform 7"/>
          <p:cNvSpPr/>
          <p:nvPr/>
        </p:nvSpPr>
        <p:spPr>
          <a:xfrm>
            <a:off x="-6700299" y="1612181"/>
            <a:ext cx="10296822" cy="10413980"/>
          </a:xfrm>
          <a:custGeom>
            <a:avLst/>
            <a:gdLst/>
            <a:ahLst/>
            <a:cxnLst/>
            <a:rect l="l" t="t" r="r" b="b"/>
            <a:pathLst>
              <a:path w="10296822" h="10413980">
                <a:moveTo>
                  <a:pt x="0" y="0"/>
                </a:moveTo>
                <a:lnTo>
                  <a:pt x="10296822" y="0"/>
                </a:lnTo>
                <a:lnTo>
                  <a:pt x="10296822"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8" name="Freeform 8"/>
          <p:cNvSpPr/>
          <p:nvPr/>
        </p:nvSpPr>
        <p:spPr>
          <a:xfrm flipH="1">
            <a:off x="-2628900" y="630856"/>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1028700" y="4472793"/>
            <a:ext cx="8161935" cy="3445174"/>
          </a:xfrm>
          <a:prstGeom prst="rect">
            <a:avLst/>
          </a:prstGeom>
        </p:spPr>
        <p:txBody>
          <a:bodyPr lIns="0" tIns="0" rIns="0" bIns="0" rtlCol="0" anchor="t">
            <a:spAutoFit/>
          </a:bodyPr>
          <a:lstStyle/>
          <a:p>
            <a:pPr marL="524535" lvl="1" indent="-262268" algn="l">
              <a:lnSpc>
                <a:spcPts val="3913"/>
              </a:lnSpc>
              <a:buFont typeface="Arial"/>
              <a:buChar char="•"/>
            </a:pPr>
            <a:r>
              <a:rPr lang="en-US" sz="2429">
                <a:solidFill>
                  <a:srgbClr val="FFFFFF"/>
                </a:solidFill>
                <a:latin typeface="Montserrat Light"/>
                <a:ea typeface="Montserrat Light"/>
                <a:cs typeface="Montserrat Light"/>
                <a:sym typeface="Montserrat Light"/>
              </a:rPr>
              <a:t>Users are more likely to trust AI when it respects fundamental rights like privacy and autonomy.</a:t>
            </a:r>
          </a:p>
          <a:p>
            <a:pPr algn="l">
              <a:lnSpc>
                <a:spcPts val="3913"/>
              </a:lnSpc>
            </a:pPr>
            <a:endParaRPr lang="en-US" sz="2429">
              <a:solidFill>
                <a:srgbClr val="FFFFFF"/>
              </a:solidFill>
              <a:latin typeface="Montserrat Light"/>
              <a:ea typeface="Montserrat Light"/>
              <a:cs typeface="Montserrat Light"/>
              <a:sym typeface="Montserrat Light"/>
            </a:endParaRPr>
          </a:p>
          <a:p>
            <a:pPr marL="524535" lvl="1" indent="-262268" algn="l">
              <a:lnSpc>
                <a:spcPts val="3913"/>
              </a:lnSpc>
              <a:buFont typeface="Arial"/>
              <a:buChar char="•"/>
            </a:pPr>
            <a:r>
              <a:rPr lang="en-US" sz="2429" b="1">
                <a:solidFill>
                  <a:srgbClr val="FFFFFF"/>
                </a:solidFill>
                <a:latin typeface="Montserrat Bold"/>
                <a:ea typeface="Montserrat Bold"/>
                <a:cs typeface="Montserrat Bold"/>
                <a:sym typeface="Montserrat Bold"/>
              </a:rPr>
              <a:t>Example:</a:t>
            </a:r>
            <a:r>
              <a:rPr lang="en-US" sz="2429">
                <a:solidFill>
                  <a:srgbClr val="FFFFFF"/>
                </a:solidFill>
                <a:latin typeface="Montserrat Light"/>
                <a:ea typeface="Montserrat Light"/>
                <a:cs typeface="Montserrat Light"/>
                <a:sym typeface="Montserrat Light"/>
              </a:rPr>
              <a:t> Apple’s emphasis on privacy as a core brand value demonstrates that respecting privacy can build trust and user loyalty.</a:t>
            </a:r>
          </a:p>
          <a:p>
            <a:pPr algn="l">
              <a:lnSpc>
                <a:spcPts val="3913"/>
              </a:lnSpc>
            </a:pPr>
            <a:endParaRPr lang="en-US" sz="2429">
              <a:solidFill>
                <a:srgbClr val="FFFFFF"/>
              </a:solidFill>
              <a:latin typeface="Montserrat Light"/>
              <a:ea typeface="Montserrat Light"/>
              <a:cs typeface="Montserrat Light"/>
              <a:sym typeface="Montserrat Light"/>
            </a:endParaRPr>
          </a:p>
        </p:txBody>
      </p:sp>
      <p:sp>
        <p:nvSpPr>
          <p:cNvPr id="10" name="TextBox 10"/>
          <p:cNvSpPr txBox="1"/>
          <p:nvPr/>
        </p:nvSpPr>
        <p:spPr>
          <a:xfrm>
            <a:off x="1737907" y="3341355"/>
            <a:ext cx="5896785" cy="626100"/>
          </a:xfrm>
          <a:prstGeom prst="rect">
            <a:avLst/>
          </a:prstGeom>
        </p:spPr>
        <p:txBody>
          <a:bodyPr lIns="0" tIns="0" rIns="0" bIns="0" rtlCol="0" anchor="t">
            <a:spAutoFit/>
          </a:bodyPr>
          <a:lstStyle/>
          <a:p>
            <a:pPr algn="ctr">
              <a:lnSpc>
                <a:spcPts val="5163"/>
              </a:lnSpc>
            </a:pPr>
            <a:r>
              <a:rPr lang="en-US" sz="3688" b="1" spc="-7">
                <a:solidFill>
                  <a:srgbClr val="FFFFFF"/>
                </a:solidFill>
                <a:latin typeface="IBM Plex Sans Bold"/>
                <a:ea typeface="IBM Plex Sans Bold"/>
                <a:cs typeface="IBM Plex Sans Bold"/>
                <a:sym typeface="IBM Plex Sans Bold"/>
              </a:rPr>
              <a:t>Building User Trust</a:t>
            </a:r>
          </a:p>
        </p:txBody>
      </p:sp>
      <p:sp>
        <p:nvSpPr>
          <p:cNvPr id="11" name="TextBox 11"/>
          <p:cNvSpPr txBox="1"/>
          <p:nvPr/>
        </p:nvSpPr>
        <p:spPr>
          <a:xfrm>
            <a:off x="9190798" y="4440108"/>
            <a:ext cx="8292932" cy="3183624"/>
          </a:xfrm>
          <a:prstGeom prst="rect">
            <a:avLst/>
          </a:prstGeom>
        </p:spPr>
        <p:txBody>
          <a:bodyPr lIns="0" tIns="0" rIns="0" bIns="0" rtlCol="0" anchor="t">
            <a:spAutoFit/>
          </a:bodyPr>
          <a:lstStyle/>
          <a:p>
            <a:pPr marL="485724" lvl="1" indent="-242862" algn="just">
              <a:lnSpc>
                <a:spcPts val="3624"/>
              </a:lnSpc>
              <a:buFont typeface="Arial"/>
              <a:buChar char="•"/>
            </a:pPr>
            <a:r>
              <a:rPr lang="en-US" sz="2249">
                <a:solidFill>
                  <a:srgbClr val="FFFFFF"/>
                </a:solidFill>
                <a:latin typeface="Montserrat Light"/>
                <a:ea typeface="Montserrat Light"/>
                <a:cs typeface="Montserrat Light"/>
                <a:sym typeface="Montserrat Light"/>
              </a:rPr>
              <a:t>Ethical AI also strengthens the internal culture of a company. Employees feel more aligned with company values and are more motivated.</a:t>
            </a:r>
          </a:p>
          <a:p>
            <a:pPr marL="485724" lvl="1" indent="-242862" algn="just">
              <a:lnSpc>
                <a:spcPts val="3624"/>
              </a:lnSpc>
              <a:buFont typeface="Arial"/>
              <a:buChar char="•"/>
            </a:pPr>
            <a:r>
              <a:rPr lang="en-US" sz="2249">
                <a:solidFill>
                  <a:srgbClr val="FFFFFF"/>
                </a:solidFill>
                <a:latin typeface="Montserrat Light"/>
                <a:ea typeface="Montserrat Light"/>
                <a:cs typeface="Montserrat Light"/>
                <a:sym typeface="Montserrat Light"/>
              </a:rPr>
              <a:t>Illustration: An example of how companies that prioritize ethics also see improved employee satisfaction and retention.</a:t>
            </a:r>
          </a:p>
          <a:p>
            <a:pPr algn="just">
              <a:lnSpc>
                <a:spcPts val="3624"/>
              </a:lnSpc>
            </a:pPr>
            <a:endParaRPr lang="en-US" sz="2249">
              <a:solidFill>
                <a:srgbClr val="FFFFFF"/>
              </a:solidFill>
              <a:latin typeface="Montserrat Light"/>
              <a:ea typeface="Montserrat Light"/>
              <a:cs typeface="Montserrat Light"/>
              <a:sym typeface="Montserrat Light"/>
            </a:endParaRPr>
          </a:p>
        </p:txBody>
      </p:sp>
      <p:sp>
        <p:nvSpPr>
          <p:cNvPr id="12" name="TextBox 12"/>
          <p:cNvSpPr txBox="1"/>
          <p:nvPr/>
        </p:nvSpPr>
        <p:spPr>
          <a:xfrm>
            <a:off x="9536995" y="3354476"/>
            <a:ext cx="5888847" cy="599857"/>
          </a:xfrm>
          <a:prstGeom prst="rect">
            <a:avLst/>
          </a:prstGeom>
        </p:spPr>
        <p:txBody>
          <a:bodyPr lIns="0" tIns="0" rIns="0" bIns="0" rtlCol="0" anchor="t">
            <a:spAutoFit/>
          </a:bodyPr>
          <a:lstStyle/>
          <a:p>
            <a:pPr algn="ctr">
              <a:lnSpc>
                <a:spcPts val="4921"/>
              </a:lnSpc>
            </a:pPr>
            <a:r>
              <a:rPr lang="en-US" sz="3515" b="1" spc="-7">
                <a:solidFill>
                  <a:srgbClr val="FFFFFF"/>
                </a:solidFill>
                <a:latin typeface="IBM Plex Sans Bold"/>
                <a:ea typeface="IBM Plex Sans Bold"/>
                <a:cs typeface="IBM Plex Sans Bold"/>
                <a:sym typeface="IBM Plex Sans Bold"/>
              </a:rPr>
              <a:t>Shaping Company Culture</a:t>
            </a:r>
          </a:p>
        </p:txBody>
      </p:sp>
      <p:grpSp>
        <p:nvGrpSpPr>
          <p:cNvPr id="13" name="Group 13"/>
          <p:cNvGrpSpPr/>
          <p:nvPr/>
        </p:nvGrpSpPr>
        <p:grpSpPr>
          <a:xfrm rot="-10800000">
            <a:off x="13337264" y="2655135"/>
            <a:ext cx="1786618" cy="180757"/>
            <a:chOff x="0" y="0"/>
            <a:chExt cx="470550" cy="47607"/>
          </a:xfrm>
        </p:grpSpPr>
        <p:sp>
          <p:nvSpPr>
            <p:cNvPr id="14" name="Freeform 14"/>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5" name="TextBox 15"/>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
        <p:nvSpPr>
          <p:cNvPr id="16" name="Freeform 16"/>
          <p:cNvSpPr/>
          <p:nvPr/>
        </p:nvSpPr>
        <p:spPr>
          <a:xfrm rot="-5400000">
            <a:off x="15105720" y="-445219"/>
            <a:ext cx="4151122" cy="4114800"/>
          </a:xfrm>
          <a:custGeom>
            <a:avLst/>
            <a:gdLst/>
            <a:ahLst/>
            <a:cxnLst/>
            <a:rect l="l" t="t" r="r" b="b"/>
            <a:pathLst>
              <a:path w="4151122" h="4114800">
                <a:moveTo>
                  <a:pt x="0" y="0"/>
                </a:moveTo>
                <a:lnTo>
                  <a:pt x="4151123" y="0"/>
                </a:lnTo>
                <a:lnTo>
                  <a:pt x="4151123" y="4114800"/>
                </a:lnTo>
                <a:lnTo>
                  <a:pt x="0" y="4114800"/>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rot="-5094291" flipH="1" flipV="1">
            <a:off x="-856722" y="7152009"/>
            <a:ext cx="3770843" cy="3737848"/>
          </a:xfrm>
          <a:custGeom>
            <a:avLst/>
            <a:gdLst/>
            <a:ahLst/>
            <a:cxnLst/>
            <a:rect l="l" t="t" r="r" b="b"/>
            <a:pathLst>
              <a:path w="3770843" h="3737848">
                <a:moveTo>
                  <a:pt x="3770844" y="3737848"/>
                </a:moveTo>
                <a:lnTo>
                  <a:pt x="0" y="3737848"/>
                </a:lnTo>
                <a:lnTo>
                  <a:pt x="0" y="0"/>
                </a:lnTo>
                <a:lnTo>
                  <a:pt x="3770844" y="0"/>
                </a:lnTo>
                <a:lnTo>
                  <a:pt x="3770844" y="373784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TextBox 2"/>
          <p:cNvSpPr txBox="1"/>
          <p:nvPr/>
        </p:nvSpPr>
        <p:spPr>
          <a:xfrm>
            <a:off x="8628003" y="1998849"/>
            <a:ext cx="8115300" cy="4249746"/>
          </a:xfrm>
          <a:prstGeom prst="rect">
            <a:avLst/>
          </a:prstGeom>
        </p:spPr>
        <p:txBody>
          <a:bodyPr lIns="0" tIns="0" rIns="0" bIns="0" rtlCol="0" anchor="t">
            <a:spAutoFit/>
          </a:bodyPr>
          <a:lstStyle/>
          <a:p>
            <a:pPr marL="460307" lvl="1" indent="-230154" algn="l">
              <a:lnSpc>
                <a:spcPts val="3434"/>
              </a:lnSpc>
              <a:buFont typeface="Arial"/>
              <a:buChar char="•"/>
            </a:pPr>
            <a:r>
              <a:rPr lang="en-US" sz="2132">
                <a:solidFill>
                  <a:srgbClr val="E0D6DE"/>
                </a:solidFill>
                <a:latin typeface="Montserrat Light"/>
                <a:ea typeface="Montserrat Light"/>
                <a:cs typeface="Montserrat Light"/>
                <a:sym typeface="Montserrat Light"/>
              </a:rPr>
              <a:t>AI ethics isn’t just a “nice-to-have” but critical for mitigating risks, especially as technology outpaces legal regulations.</a:t>
            </a:r>
          </a:p>
          <a:p>
            <a:pPr marL="460307" lvl="1" indent="-230154" algn="l">
              <a:lnSpc>
                <a:spcPts val="3434"/>
              </a:lnSpc>
              <a:buFont typeface="Arial"/>
              <a:buChar char="•"/>
            </a:pPr>
            <a:r>
              <a:rPr lang="en-US" sz="2132">
                <a:solidFill>
                  <a:srgbClr val="E0D6DE"/>
                </a:solidFill>
                <a:latin typeface="Montserrat Light"/>
                <a:ea typeface="Montserrat Light"/>
                <a:cs typeface="Montserrat Light"/>
                <a:sym typeface="Montserrat Light"/>
              </a:rPr>
              <a:t>Ethical principles help organizations stay accountable and compliant.</a:t>
            </a:r>
          </a:p>
          <a:p>
            <a:pPr marL="460307" lvl="1" indent="-230154" algn="l">
              <a:lnSpc>
                <a:spcPts val="3434"/>
              </a:lnSpc>
              <a:buFont typeface="Arial"/>
              <a:buChar char="•"/>
            </a:pPr>
            <a:r>
              <a:rPr lang="en-US" sz="2132">
                <a:solidFill>
                  <a:srgbClr val="E0D6DE"/>
                </a:solidFill>
                <a:latin typeface="Montserrat Light"/>
                <a:ea typeface="Montserrat Light"/>
                <a:cs typeface="Montserrat Light"/>
                <a:sym typeface="Montserrat Light"/>
              </a:rPr>
              <a:t>Example: Many governments require audits and evaluations of AI systems to ensure they do not infringe on rights or privacy. Companies that follow ethics are better prepared for such audits</a:t>
            </a:r>
          </a:p>
          <a:p>
            <a:pPr algn="l">
              <a:lnSpc>
                <a:spcPts val="3434"/>
              </a:lnSpc>
            </a:pPr>
            <a:endParaRPr lang="en-US" sz="2132">
              <a:solidFill>
                <a:srgbClr val="E0D6DE"/>
              </a:solidFill>
              <a:latin typeface="Montserrat Light"/>
              <a:ea typeface="Montserrat Light"/>
              <a:cs typeface="Montserrat Light"/>
              <a:sym typeface="Montserrat Light"/>
            </a:endParaRPr>
          </a:p>
        </p:txBody>
      </p:sp>
      <p:sp>
        <p:nvSpPr>
          <p:cNvPr id="3" name="TextBox 3"/>
          <p:cNvSpPr txBox="1"/>
          <p:nvPr/>
        </p:nvSpPr>
        <p:spPr>
          <a:xfrm>
            <a:off x="8628003" y="7592545"/>
            <a:ext cx="7093761" cy="2486887"/>
          </a:xfrm>
          <a:prstGeom prst="rect">
            <a:avLst/>
          </a:prstGeom>
        </p:spPr>
        <p:txBody>
          <a:bodyPr lIns="0" tIns="0" rIns="0" bIns="0" rtlCol="0" anchor="t">
            <a:spAutoFit/>
          </a:bodyPr>
          <a:lstStyle/>
          <a:p>
            <a:pPr marL="452202" lvl="1" indent="-226101" algn="l">
              <a:lnSpc>
                <a:spcPts val="3374"/>
              </a:lnSpc>
              <a:buFont typeface="Arial"/>
              <a:buChar char="•"/>
            </a:pPr>
            <a:r>
              <a:rPr lang="en-US" sz="2094">
                <a:solidFill>
                  <a:srgbClr val="E0D6DE"/>
                </a:solidFill>
                <a:latin typeface="Montserrat Light"/>
                <a:ea typeface="Montserrat Light"/>
                <a:cs typeface="Montserrat Light"/>
                <a:sym typeface="Montserrat Light"/>
              </a:rPr>
              <a:t>Conducting social and technical evaluations, looking at how the AI impacts its users.</a:t>
            </a:r>
          </a:p>
          <a:p>
            <a:pPr marL="452202" lvl="1" indent="-226101" algn="l">
              <a:lnSpc>
                <a:spcPts val="3374"/>
              </a:lnSpc>
              <a:buFont typeface="Arial"/>
              <a:buChar char="•"/>
            </a:pPr>
            <a:r>
              <a:rPr lang="en-US" sz="2094">
                <a:solidFill>
                  <a:srgbClr val="E0D6DE"/>
                </a:solidFill>
                <a:latin typeface="Montserrat Light"/>
                <a:ea typeface="Montserrat Light"/>
                <a:cs typeface="Montserrat Light"/>
                <a:sym typeface="Montserrat Light"/>
              </a:rPr>
              <a:t>Providing actionable recommendations for improving ethical compliance.</a:t>
            </a:r>
          </a:p>
          <a:p>
            <a:pPr algn="l">
              <a:lnSpc>
                <a:spcPts val="3374"/>
              </a:lnSpc>
            </a:pPr>
            <a:endParaRPr lang="en-US" sz="2094">
              <a:solidFill>
                <a:srgbClr val="E0D6DE"/>
              </a:solidFill>
              <a:latin typeface="Montserrat Light"/>
              <a:ea typeface="Montserrat Light"/>
              <a:cs typeface="Montserrat Light"/>
              <a:sym typeface="Montserrat Light"/>
            </a:endParaRPr>
          </a:p>
          <a:p>
            <a:pPr algn="l">
              <a:lnSpc>
                <a:spcPts val="3374"/>
              </a:lnSpc>
            </a:pPr>
            <a:endParaRPr lang="en-US" sz="2094">
              <a:solidFill>
                <a:srgbClr val="E0D6DE"/>
              </a:solidFill>
              <a:latin typeface="Montserrat Light"/>
              <a:ea typeface="Montserrat Light"/>
              <a:cs typeface="Montserrat Light"/>
              <a:sym typeface="Montserrat Light"/>
            </a:endParaRPr>
          </a:p>
        </p:txBody>
      </p:sp>
      <p:sp>
        <p:nvSpPr>
          <p:cNvPr id="4" name="TextBox 4"/>
          <p:cNvSpPr txBox="1"/>
          <p:nvPr/>
        </p:nvSpPr>
        <p:spPr>
          <a:xfrm>
            <a:off x="8863828" y="986279"/>
            <a:ext cx="6482842" cy="602228"/>
          </a:xfrm>
          <a:prstGeom prst="rect">
            <a:avLst/>
          </a:prstGeom>
        </p:spPr>
        <p:txBody>
          <a:bodyPr lIns="0" tIns="0" rIns="0" bIns="0" rtlCol="0" anchor="t">
            <a:spAutoFit/>
          </a:bodyPr>
          <a:lstStyle/>
          <a:p>
            <a:pPr algn="l">
              <a:lnSpc>
                <a:spcPts val="4916"/>
              </a:lnSpc>
            </a:pPr>
            <a:r>
              <a:rPr lang="en-US" sz="3512" b="1" spc="-7">
                <a:solidFill>
                  <a:srgbClr val="72EFAC"/>
                </a:solidFill>
                <a:latin typeface="IBM Plex Sans Bold"/>
                <a:ea typeface="IBM Plex Sans Bold"/>
                <a:cs typeface="IBM Plex Sans Bold"/>
                <a:sym typeface="IBM Plex Sans Bold"/>
              </a:rPr>
              <a:t>Ethics as a Safeguard</a:t>
            </a:r>
          </a:p>
        </p:txBody>
      </p:sp>
      <p:sp>
        <p:nvSpPr>
          <p:cNvPr id="5" name="TextBox 5"/>
          <p:cNvSpPr txBox="1"/>
          <p:nvPr/>
        </p:nvSpPr>
        <p:spPr>
          <a:xfrm>
            <a:off x="8863828" y="6640121"/>
            <a:ext cx="5781199" cy="570424"/>
          </a:xfrm>
          <a:prstGeom prst="rect">
            <a:avLst/>
          </a:prstGeom>
        </p:spPr>
        <p:txBody>
          <a:bodyPr lIns="0" tIns="0" rIns="0" bIns="0" rtlCol="0" anchor="t">
            <a:spAutoFit/>
          </a:bodyPr>
          <a:lstStyle/>
          <a:p>
            <a:pPr algn="l">
              <a:lnSpc>
                <a:spcPts val="4705"/>
              </a:lnSpc>
            </a:pPr>
            <a:r>
              <a:rPr lang="en-US" sz="3360" b="1" spc="-6">
                <a:solidFill>
                  <a:srgbClr val="72EFAC"/>
                </a:solidFill>
                <a:latin typeface="IBM Plex Sans Bold"/>
                <a:ea typeface="IBM Plex Sans Bold"/>
                <a:cs typeface="IBM Plex Sans Bold"/>
                <a:sym typeface="IBM Plex Sans Bold"/>
              </a:rPr>
              <a:t>Process of Evaluation</a:t>
            </a:r>
          </a:p>
        </p:txBody>
      </p:sp>
      <p:sp>
        <p:nvSpPr>
          <p:cNvPr id="6" name="Freeform 6"/>
          <p:cNvSpPr/>
          <p:nvPr/>
        </p:nvSpPr>
        <p:spPr>
          <a:xfrm>
            <a:off x="-7142577" y="88572"/>
            <a:ext cx="10296822" cy="10413980"/>
          </a:xfrm>
          <a:custGeom>
            <a:avLst/>
            <a:gdLst/>
            <a:ahLst/>
            <a:cxnLst/>
            <a:rect l="l" t="t" r="r" b="b"/>
            <a:pathLst>
              <a:path w="10296822" h="10413980">
                <a:moveTo>
                  <a:pt x="0" y="0"/>
                </a:moveTo>
                <a:lnTo>
                  <a:pt x="10296823" y="0"/>
                </a:lnTo>
                <a:lnTo>
                  <a:pt x="10296823"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7" name="TextBox 7"/>
          <p:cNvSpPr txBox="1"/>
          <p:nvPr/>
        </p:nvSpPr>
        <p:spPr>
          <a:xfrm>
            <a:off x="1369123" y="1127760"/>
            <a:ext cx="5049280" cy="2196465"/>
          </a:xfrm>
          <a:prstGeom prst="rect">
            <a:avLst/>
          </a:prstGeom>
        </p:spPr>
        <p:txBody>
          <a:bodyPr lIns="0" tIns="0" rIns="0" bIns="0" rtlCol="0" anchor="t">
            <a:spAutoFit/>
          </a:bodyPr>
          <a:lstStyle/>
          <a:p>
            <a:pPr algn="l">
              <a:lnSpc>
                <a:spcPts val="5749"/>
              </a:lnSpc>
            </a:pPr>
            <a:r>
              <a:rPr lang="en-US" sz="5423" b="1" spc="-10">
                <a:solidFill>
                  <a:srgbClr val="FFFFFF"/>
                </a:solidFill>
                <a:latin typeface="IBM Plex Sans Bold"/>
                <a:ea typeface="IBM Plex Sans Bold"/>
                <a:cs typeface="IBM Plex Sans Bold"/>
                <a:sym typeface="IBM Plex Sans Bold"/>
              </a:rPr>
              <a:t>Risk Mitigation and Legal Compliance</a:t>
            </a:r>
          </a:p>
        </p:txBody>
      </p:sp>
      <p:sp>
        <p:nvSpPr>
          <p:cNvPr id="8" name="Freeform 8"/>
          <p:cNvSpPr/>
          <p:nvPr/>
        </p:nvSpPr>
        <p:spPr>
          <a:xfrm>
            <a:off x="15346671" y="3324225"/>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9" name="Freeform 9"/>
          <p:cNvSpPr/>
          <p:nvPr/>
        </p:nvSpPr>
        <p:spPr>
          <a:xfrm>
            <a:off x="14667742" y="7340722"/>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flipH="1" flipV="1">
            <a:off x="-1679848" y="-191826"/>
            <a:ext cx="4151122" cy="4114800"/>
          </a:xfrm>
          <a:custGeom>
            <a:avLst/>
            <a:gdLst/>
            <a:ahLst/>
            <a:cxnLst/>
            <a:rect l="l" t="t" r="r" b="b"/>
            <a:pathLst>
              <a:path w="4151122" h="4114800">
                <a:moveTo>
                  <a:pt x="4151122" y="4114800"/>
                </a:moveTo>
                <a:lnTo>
                  <a:pt x="0" y="4114800"/>
                </a:lnTo>
                <a:lnTo>
                  <a:pt x="0" y="0"/>
                </a:lnTo>
                <a:lnTo>
                  <a:pt x="4151122" y="0"/>
                </a:lnTo>
                <a:lnTo>
                  <a:pt x="4151122"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5852340" y="8154034"/>
            <a:ext cx="1786618" cy="180757"/>
            <a:chOff x="0" y="0"/>
            <a:chExt cx="470550" cy="47607"/>
          </a:xfrm>
        </p:grpSpPr>
        <p:sp>
          <p:nvSpPr>
            <p:cNvPr id="12" name="Freeform 12"/>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3" name="TextBox 13"/>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Freeform 2"/>
          <p:cNvSpPr/>
          <p:nvPr/>
        </p:nvSpPr>
        <p:spPr>
          <a:xfrm>
            <a:off x="13539182" y="6664447"/>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grpSp>
        <p:nvGrpSpPr>
          <p:cNvPr id="3" name="Group 3"/>
          <p:cNvGrpSpPr/>
          <p:nvPr/>
        </p:nvGrpSpPr>
        <p:grpSpPr>
          <a:xfrm>
            <a:off x="0" y="0"/>
            <a:ext cx="3893139" cy="10287000"/>
            <a:chOff x="0" y="0"/>
            <a:chExt cx="1206298" cy="3187451"/>
          </a:xfrm>
        </p:grpSpPr>
        <p:sp>
          <p:nvSpPr>
            <p:cNvPr id="4" name="Freeform 4"/>
            <p:cNvSpPr/>
            <p:nvPr/>
          </p:nvSpPr>
          <p:spPr>
            <a:xfrm>
              <a:off x="0" y="0"/>
              <a:ext cx="1206298" cy="3187451"/>
            </a:xfrm>
            <a:custGeom>
              <a:avLst/>
              <a:gdLst/>
              <a:ahLst/>
              <a:cxnLst/>
              <a:rect l="l" t="t" r="r" b="b"/>
              <a:pathLst>
                <a:path w="1206298" h="3187451">
                  <a:moveTo>
                    <a:pt x="0" y="0"/>
                  </a:moveTo>
                  <a:lnTo>
                    <a:pt x="1206298" y="0"/>
                  </a:lnTo>
                  <a:lnTo>
                    <a:pt x="1206298" y="3187451"/>
                  </a:lnTo>
                  <a:lnTo>
                    <a:pt x="0" y="3187451"/>
                  </a:lnTo>
                  <a:close/>
                </a:path>
              </a:pathLst>
            </a:custGeom>
            <a:blipFill>
              <a:blip r:embed="rId3"/>
              <a:stretch>
                <a:fillRect l="-206896" r="-162158"/>
              </a:stretch>
            </a:blipFill>
          </p:spPr>
          <p:txBody>
            <a:bodyPr/>
            <a:lstStyle/>
            <a:p>
              <a:endParaRPr lang="en-US"/>
            </a:p>
          </p:txBody>
        </p:sp>
      </p:grpSp>
      <p:sp>
        <p:nvSpPr>
          <p:cNvPr id="5" name="Freeform 5"/>
          <p:cNvSpPr/>
          <p:nvPr/>
        </p:nvSpPr>
        <p:spPr>
          <a:xfrm>
            <a:off x="400733" y="-6918400"/>
            <a:ext cx="10296822" cy="10413980"/>
          </a:xfrm>
          <a:custGeom>
            <a:avLst/>
            <a:gdLst/>
            <a:ahLst/>
            <a:cxnLst/>
            <a:rect l="l" t="t" r="r" b="b"/>
            <a:pathLst>
              <a:path w="10296822" h="10413980">
                <a:moveTo>
                  <a:pt x="0" y="0"/>
                </a:moveTo>
                <a:lnTo>
                  <a:pt x="10296823" y="0"/>
                </a:lnTo>
                <a:lnTo>
                  <a:pt x="10296823"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6" name="TextBox 6"/>
          <p:cNvSpPr txBox="1"/>
          <p:nvPr/>
        </p:nvSpPr>
        <p:spPr>
          <a:xfrm>
            <a:off x="4269572" y="521952"/>
            <a:ext cx="13282441" cy="1906923"/>
          </a:xfrm>
          <a:prstGeom prst="rect">
            <a:avLst/>
          </a:prstGeom>
        </p:spPr>
        <p:txBody>
          <a:bodyPr lIns="0" tIns="0" rIns="0" bIns="0" rtlCol="0" anchor="t">
            <a:spAutoFit/>
          </a:bodyPr>
          <a:lstStyle/>
          <a:p>
            <a:pPr algn="l">
              <a:lnSpc>
                <a:spcPts val="7432"/>
              </a:lnSpc>
            </a:pPr>
            <a:r>
              <a:rPr lang="en-US" sz="7012" b="1" spc="-14">
                <a:solidFill>
                  <a:srgbClr val="FFFFFF"/>
                </a:solidFill>
                <a:latin typeface="IBM Plex Sans Bold"/>
                <a:ea typeface="IBM Plex Sans Bold"/>
                <a:cs typeface="IBM Plex Sans Bold"/>
                <a:sym typeface="IBM Plex Sans Bold"/>
              </a:rPr>
              <a:t>Framework for Ethical Audits and Real-Life Case Studies</a:t>
            </a:r>
          </a:p>
        </p:txBody>
      </p:sp>
      <p:grpSp>
        <p:nvGrpSpPr>
          <p:cNvPr id="7" name="Group 7"/>
          <p:cNvGrpSpPr/>
          <p:nvPr/>
        </p:nvGrpSpPr>
        <p:grpSpPr>
          <a:xfrm>
            <a:off x="4215916" y="2996435"/>
            <a:ext cx="789643" cy="789643"/>
            <a:chOff x="0" y="0"/>
            <a:chExt cx="296297" cy="296297"/>
          </a:xfrm>
        </p:grpSpPr>
        <p:sp>
          <p:nvSpPr>
            <p:cNvPr id="8" name="Freeform 8"/>
            <p:cNvSpPr/>
            <p:nvPr/>
          </p:nvSpPr>
          <p:spPr>
            <a:xfrm>
              <a:off x="0" y="0"/>
              <a:ext cx="296297" cy="296297"/>
            </a:xfrm>
            <a:custGeom>
              <a:avLst/>
              <a:gdLst/>
              <a:ahLst/>
              <a:cxnLst/>
              <a:rect l="l" t="t" r="r" b="b"/>
              <a:pathLst>
                <a:path w="296297" h="296297">
                  <a:moveTo>
                    <a:pt x="0" y="0"/>
                  </a:moveTo>
                  <a:lnTo>
                    <a:pt x="296297" y="0"/>
                  </a:lnTo>
                  <a:lnTo>
                    <a:pt x="296297" y="296297"/>
                  </a:lnTo>
                  <a:lnTo>
                    <a:pt x="0" y="296297"/>
                  </a:lnTo>
                  <a:close/>
                </a:path>
              </a:pathLst>
            </a:custGeom>
            <a:solidFill>
              <a:srgbClr val="000138"/>
            </a:solidFill>
            <a:ln w="19050" cap="sq">
              <a:solidFill>
                <a:srgbClr val="72EFAC"/>
              </a:solidFill>
              <a:prstDash val="solid"/>
              <a:miter/>
            </a:ln>
          </p:spPr>
          <p:txBody>
            <a:bodyPr/>
            <a:lstStyle/>
            <a:p>
              <a:endParaRPr lang="en-US"/>
            </a:p>
          </p:txBody>
        </p:sp>
        <p:sp>
          <p:nvSpPr>
            <p:cNvPr id="9" name="TextBox 9"/>
            <p:cNvSpPr txBox="1"/>
            <p:nvPr/>
          </p:nvSpPr>
          <p:spPr>
            <a:xfrm>
              <a:off x="0" y="-28575"/>
              <a:ext cx="296297" cy="324872"/>
            </a:xfrm>
            <a:prstGeom prst="rect">
              <a:avLst/>
            </a:prstGeom>
          </p:spPr>
          <p:txBody>
            <a:bodyPr lIns="43921" tIns="43921" rIns="43921" bIns="43921" rtlCol="0" anchor="ctr"/>
            <a:lstStyle/>
            <a:p>
              <a:pPr algn="ctr">
                <a:lnSpc>
                  <a:spcPts val="2774"/>
                </a:lnSpc>
              </a:pPr>
              <a:endParaRPr/>
            </a:p>
          </p:txBody>
        </p:sp>
      </p:grpSp>
      <p:sp>
        <p:nvSpPr>
          <p:cNvPr id="10" name="Freeform 10"/>
          <p:cNvSpPr/>
          <p:nvPr/>
        </p:nvSpPr>
        <p:spPr>
          <a:xfrm>
            <a:off x="4360168" y="3092412"/>
            <a:ext cx="501139" cy="512019"/>
          </a:xfrm>
          <a:custGeom>
            <a:avLst/>
            <a:gdLst/>
            <a:ahLst/>
            <a:cxnLst/>
            <a:rect l="l" t="t" r="r" b="b"/>
            <a:pathLst>
              <a:path w="501139" h="512019">
                <a:moveTo>
                  <a:pt x="0" y="0"/>
                </a:moveTo>
                <a:lnTo>
                  <a:pt x="501139" y="0"/>
                </a:lnTo>
                <a:lnTo>
                  <a:pt x="501139" y="512019"/>
                </a:lnTo>
                <a:lnTo>
                  <a:pt x="0" y="5120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11818269" y="3044869"/>
            <a:ext cx="789643" cy="789643"/>
            <a:chOff x="0" y="0"/>
            <a:chExt cx="296297" cy="296297"/>
          </a:xfrm>
        </p:grpSpPr>
        <p:sp>
          <p:nvSpPr>
            <p:cNvPr id="12" name="Freeform 12"/>
            <p:cNvSpPr/>
            <p:nvPr/>
          </p:nvSpPr>
          <p:spPr>
            <a:xfrm>
              <a:off x="0" y="0"/>
              <a:ext cx="296297" cy="296297"/>
            </a:xfrm>
            <a:custGeom>
              <a:avLst/>
              <a:gdLst/>
              <a:ahLst/>
              <a:cxnLst/>
              <a:rect l="l" t="t" r="r" b="b"/>
              <a:pathLst>
                <a:path w="296297" h="296297">
                  <a:moveTo>
                    <a:pt x="0" y="0"/>
                  </a:moveTo>
                  <a:lnTo>
                    <a:pt x="296297" y="0"/>
                  </a:lnTo>
                  <a:lnTo>
                    <a:pt x="296297" y="296297"/>
                  </a:lnTo>
                  <a:lnTo>
                    <a:pt x="0" y="296297"/>
                  </a:lnTo>
                  <a:close/>
                </a:path>
              </a:pathLst>
            </a:custGeom>
            <a:solidFill>
              <a:srgbClr val="000138"/>
            </a:solidFill>
            <a:ln w="19050" cap="sq">
              <a:solidFill>
                <a:srgbClr val="72EFAC"/>
              </a:solidFill>
              <a:prstDash val="solid"/>
              <a:miter/>
            </a:ln>
          </p:spPr>
          <p:txBody>
            <a:bodyPr/>
            <a:lstStyle/>
            <a:p>
              <a:endParaRPr lang="en-US"/>
            </a:p>
          </p:txBody>
        </p:sp>
        <p:sp>
          <p:nvSpPr>
            <p:cNvPr id="13" name="TextBox 13"/>
            <p:cNvSpPr txBox="1"/>
            <p:nvPr/>
          </p:nvSpPr>
          <p:spPr>
            <a:xfrm>
              <a:off x="0" y="-28575"/>
              <a:ext cx="296297" cy="324872"/>
            </a:xfrm>
            <a:prstGeom prst="rect">
              <a:avLst/>
            </a:prstGeom>
          </p:spPr>
          <p:txBody>
            <a:bodyPr lIns="43921" tIns="43921" rIns="43921" bIns="43921" rtlCol="0" anchor="ctr"/>
            <a:lstStyle/>
            <a:p>
              <a:pPr algn="ctr">
                <a:lnSpc>
                  <a:spcPts val="2774"/>
                </a:lnSpc>
              </a:pPr>
              <a:endParaRPr/>
            </a:p>
          </p:txBody>
        </p:sp>
      </p:grpSp>
      <p:sp>
        <p:nvSpPr>
          <p:cNvPr id="14" name="Freeform 14"/>
          <p:cNvSpPr/>
          <p:nvPr/>
        </p:nvSpPr>
        <p:spPr>
          <a:xfrm>
            <a:off x="11965552" y="3215243"/>
            <a:ext cx="447773" cy="448895"/>
          </a:xfrm>
          <a:custGeom>
            <a:avLst/>
            <a:gdLst/>
            <a:ahLst/>
            <a:cxnLst/>
            <a:rect l="l" t="t" r="r" b="b"/>
            <a:pathLst>
              <a:path w="447773" h="448895">
                <a:moveTo>
                  <a:pt x="0" y="0"/>
                </a:moveTo>
                <a:lnTo>
                  <a:pt x="447773" y="0"/>
                </a:lnTo>
                <a:lnTo>
                  <a:pt x="447773" y="448895"/>
                </a:lnTo>
                <a:lnTo>
                  <a:pt x="0" y="4488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4319483" y="3963087"/>
            <a:ext cx="6591309" cy="5586568"/>
          </a:xfrm>
          <a:prstGeom prst="rect">
            <a:avLst/>
          </a:prstGeom>
        </p:spPr>
        <p:txBody>
          <a:bodyPr lIns="0" tIns="0" rIns="0" bIns="0" rtlCol="0" anchor="t">
            <a:spAutoFit/>
          </a:bodyPr>
          <a:lstStyle/>
          <a:p>
            <a:pPr algn="just">
              <a:lnSpc>
                <a:spcPts val="3711"/>
              </a:lnSpc>
            </a:pPr>
            <a:r>
              <a:rPr lang="en-US" sz="2344" b="1">
                <a:solidFill>
                  <a:srgbClr val="FFFFFF"/>
                </a:solidFill>
                <a:latin typeface="Montserrat Bold"/>
                <a:ea typeface="Montserrat Bold"/>
                <a:cs typeface="Montserrat Bold"/>
                <a:sym typeface="Montserrat Bold"/>
              </a:rPr>
              <a:t>Ethics evaluations generally involve:</a:t>
            </a:r>
          </a:p>
          <a:p>
            <a:pPr algn="just">
              <a:lnSpc>
                <a:spcPts val="3711"/>
              </a:lnSpc>
            </a:pPr>
            <a:endParaRPr lang="en-US" sz="2344" b="1">
              <a:solidFill>
                <a:srgbClr val="FFFFFF"/>
              </a:solidFill>
              <a:latin typeface="Montserrat Bold"/>
              <a:ea typeface="Montserrat Bold"/>
              <a:cs typeface="Montserrat Bold"/>
              <a:sym typeface="Montserrat Bold"/>
            </a:endParaRPr>
          </a:p>
          <a:p>
            <a:pPr algn="just">
              <a:lnSpc>
                <a:spcPts val="3711"/>
              </a:lnSpc>
            </a:pPr>
            <a:r>
              <a:rPr lang="en-US" sz="2344" b="1">
                <a:solidFill>
                  <a:srgbClr val="FFFFFF"/>
                </a:solidFill>
                <a:latin typeface="Montserrat Bold"/>
                <a:ea typeface="Montserrat Bold"/>
                <a:cs typeface="Montserrat Bold"/>
                <a:sym typeface="Montserrat Bold"/>
              </a:rPr>
              <a:t>Social/Technical Scenario Analysis</a:t>
            </a:r>
            <a:r>
              <a:rPr lang="en-US" sz="2344">
                <a:solidFill>
                  <a:srgbClr val="FFFFFF"/>
                </a:solidFill>
                <a:latin typeface="Montserrat Light"/>
                <a:ea typeface="Montserrat Light"/>
                <a:cs typeface="Montserrat Light"/>
                <a:sym typeface="Montserrat Light"/>
              </a:rPr>
              <a:t>: Understand who the AI serves and what it does.</a:t>
            </a:r>
          </a:p>
          <a:p>
            <a:pPr algn="just">
              <a:lnSpc>
                <a:spcPts val="3711"/>
              </a:lnSpc>
            </a:pPr>
            <a:endParaRPr lang="en-US" sz="2344">
              <a:solidFill>
                <a:srgbClr val="FFFFFF"/>
              </a:solidFill>
              <a:latin typeface="Montserrat Light"/>
              <a:ea typeface="Montserrat Light"/>
              <a:cs typeface="Montserrat Light"/>
              <a:sym typeface="Montserrat Light"/>
            </a:endParaRPr>
          </a:p>
          <a:p>
            <a:pPr algn="just">
              <a:lnSpc>
                <a:spcPts val="3711"/>
              </a:lnSpc>
            </a:pPr>
            <a:r>
              <a:rPr lang="en-US" sz="2344" b="1">
                <a:solidFill>
                  <a:srgbClr val="FFFFFF"/>
                </a:solidFill>
                <a:latin typeface="Montserrat Bold"/>
                <a:ea typeface="Montserrat Bold"/>
                <a:cs typeface="Montserrat Bold"/>
                <a:sym typeface="Montserrat Bold"/>
              </a:rPr>
              <a:t>Evaluation:</a:t>
            </a:r>
            <a:r>
              <a:rPr lang="en-US" sz="2344">
                <a:solidFill>
                  <a:srgbClr val="FFFFFF"/>
                </a:solidFill>
                <a:latin typeface="Montserrat Light"/>
                <a:ea typeface="Montserrat Light"/>
                <a:cs typeface="Montserrat Light"/>
                <a:sym typeface="Montserrat Light"/>
              </a:rPr>
              <a:t> Examining its impact on autonomy, privacy, dignity, etc.</a:t>
            </a:r>
          </a:p>
          <a:p>
            <a:pPr algn="just">
              <a:lnSpc>
                <a:spcPts val="3711"/>
              </a:lnSpc>
            </a:pPr>
            <a:endParaRPr lang="en-US" sz="2344">
              <a:solidFill>
                <a:srgbClr val="FFFFFF"/>
              </a:solidFill>
              <a:latin typeface="Montserrat Light"/>
              <a:ea typeface="Montserrat Light"/>
              <a:cs typeface="Montserrat Light"/>
              <a:sym typeface="Montserrat Light"/>
            </a:endParaRPr>
          </a:p>
          <a:p>
            <a:pPr algn="just">
              <a:lnSpc>
                <a:spcPts val="3711"/>
              </a:lnSpc>
            </a:pPr>
            <a:r>
              <a:rPr lang="en-US" sz="2344" b="1">
                <a:solidFill>
                  <a:srgbClr val="FFFFFF"/>
                </a:solidFill>
                <a:latin typeface="Montserrat Bold"/>
                <a:ea typeface="Montserrat Bold"/>
                <a:cs typeface="Montserrat Bold"/>
                <a:sym typeface="Montserrat Bold"/>
              </a:rPr>
              <a:t>Recommendations:</a:t>
            </a:r>
            <a:r>
              <a:rPr lang="en-US" sz="2344">
                <a:solidFill>
                  <a:srgbClr val="FFFFFF"/>
                </a:solidFill>
                <a:latin typeface="Montserrat Light"/>
                <a:ea typeface="Montserrat Light"/>
                <a:cs typeface="Montserrat Light"/>
                <a:sym typeface="Montserrat Light"/>
              </a:rPr>
              <a:t> Reporting on improvements and adjustments.</a:t>
            </a:r>
          </a:p>
          <a:p>
            <a:pPr algn="just">
              <a:lnSpc>
                <a:spcPts val="3711"/>
              </a:lnSpc>
            </a:pPr>
            <a:endParaRPr lang="en-US" sz="2344">
              <a:solidFill>
                <a:srgbClr val="FFFFFF"/>
              </a:solidFill>
              <a:latin typeface="Montserrat Light"/>
              <a:ea typeface="Montserrat Light"/>
              <a:cs typeface="Montserrat Light"/>
              <a:sym typeface="Montserrat Light"/>
            </a:endParaRPr>
          </a:p>
        </p:txBody>
      </p:sp>
      <p:sp>
        <p:nvSpPr>
          <p:cNvPr id="16" name="TextBox 16"/>
          <p:cNvSpPr txBox="1"/>
          <p:nvPr/>
        </p:nvSpPr>
        <p:spPr>
          <a:xfrm>
            <a:off x="5329409" y="2978194"/>
            <a:ext cx="4320156" cy="1080143"/>
          </a:xfrm>
          <a:prstGeom prst="rect">
            <a:avLst/>
          </a:prstGeom>
        </p:spPr>
        <p:txBody>
          <a:bodyPr lIns="0" tIns="0" rIns="0" bIns="0" rtlCol="0" anchor="t">
            <a:spAutoFit/>
          </a:bodyPr>
          <a:lstStyle/>
          <a:p>
            <a:pPr algn="l">
              <a:lnSpc>
                <a:spcPts val="4306"/>
              </a:lnSpc>
            </a:pPr>
            <a:r>
              <a:rPr lang="en-US" sz="3076" b="1" spc="-6">
                <a:solidFill>
                  <a:srgbClr val="72EFAC"/>
                </a:solidFill>
                <a:latin typeface="IBM Plex Sans Bold"/>
                <a:ea typeface="IBM Plex Sans Bold"/>
                <a:cs typeface="IBM Plex Sans Bold"/>
                <a:sym typeface="IBM Plex Sans Bold"/>
              </a:rPr>
              <a:t>Evaluation Process:</a:t>
            </a:r>
          </a:p>
          <a:p>
            <a:pPr algn="l">
              <a:lnSpc>
                <a:spcPts val="4306"/>
              </a:lnSpc>
            </a:pPr>
            <a:endParaRPr lang="en-US" sz="3076" b="1" spc="-6">
              <a:solidFill>
                <a:srgbClr val="72EFAC"/>
              </a:solidFill>
              <a:latin typeface="IBM Plex Sans Bold"/>
              <a:ea typeface="IBM Plex Sans Bold"/>
              <a:cs typeface="IBM Plex Sans Bold"/>
              <a:sym typeface="IBM Plex Sans Bold"/>
            </a:endParaRPr>
          </a:p>
        </p:txBody>
      </p:sp>
      <p:sp>
        <p:nvSpPr>
          <p:cNvPr id="17" name="TextBox 17"/>
          <p:cNvSpPr txBox="1"/>
          <p:nvPr/>
        </p:nvSpPr>
        <p:spPr>
          <a:xfrm>
            <a:off x="11339418" y="3972612"/>
            <a:ext cx="6447118" cy="5787989"/>
          </a:xfrm>
          <a:prstGeom prst="rect">
            <a:avLst/>
          </a:prstGeom>
        </p:spPr>
        <p:txBody>
          <a:bodyPr lIns="0" tIns="0" rIns="0" bIns="0" rtlCol="0" anchor="t">
            <a:spAutoFit/>
          </a:bodyPr>
          <a:lstStyle/>
          <a:p>
            <a:pPr marL="529547" lvl="1" indent="-264774" algn="just">
              <a:lnSpc>
                <a:spcPts val="3882"/>
              </a:lnSpc>
              <a:buFont typeface="Arial"/>
              <a:buChar char="•"/>
            </a:pPr>
            <a:r>
              <a:rPr lang="en-US" sz="2452" b="1">
                <a:solidFill>
                  <a:srgbClr val="FFFFFF"/>
                </a:solidFill>
                <a:latin typeface="Montserrat Bold"/>
                <a:ea typeface="Montserrat Bold"/>
                <a:cs typeface="Montserrat Bold"/>
                <a:sym typeface="Montserrat Bold"/>
              </a:rPr>
              <a:t>Cardisio: </a:t>
            </a:r>
            <a:r>
              <a:rPr lang="en-US" sz="2452">
                <a:solidFill>
                  <a:srgbClr val="FFFFFF"/>
                </a:solidFill>
                <a:latin typeface="Montserrat Light"/>
                <a:ea typeface="Montserrat Light"/>
                <a:cs typeface="Montserrat Light"/>
                <a:sym typeface="Montserrat Light"/>
              </a:rPr>
              <a:t>Ethical implications of prioritizing sensitivity over patient autonomy.</a:t>
            </a:r>
          </a:p>
          <a:p>
            <a:pPr algn="just">
              <a:lnSpc>
                <a:spcPts val="3882"/>
              </a:lnSpc>
            </a:pPr>
            <a:endParaRPr lang="en-US" sz="2452">
              <a:solidFill>
                <a:srgbClr val="FFFFFF"/>
              </a:solidFill>
              <a:latin typeface="Montserrat Light"/>
              <a:ea typeface="Montserrat Light"/>
              <a:cs typeface="Montserrat Light"/>
              <a:sym typeface="Montserrat Light"/>
            </a:endParaRPr>
          </a:p>
          <a:p>
            <a:pPr marL="529547" lvl="1" indent="-264774" algn="just">
              <a:lnSpc>
                <a:spcPts val="3882"/>
              </a:lnSpc>
              <a:buFont typeface="Arial"/>
              <a:buChar char="•"/>
            </a:pPr>
            <a:r>
              <a:rPr lang="en-US" sz="2452" b="1">
                <a:solidFill>
                  <a:srgbClr val="FFFFFF"/>
                </a:solidFill>
                <a:latin typeface="Montserrat Bold"/>
                <a:ea typeface="Montserrat Bold"/>
                <a:cs typeface="Montserrat Bold"/>
                <a:sym typeface="Montserrat Bold"/>
              </a:rPr>
              <a:t>COVID Tracking Apps:</a:t>
            </a:r>
            <a:r>
              <a:rPr lang="en-US" sz="2452">
                <a:solidFill>
                  <a:srgbClr val="FFFFFF"/>
                </a:solidFill>
                <a:latin typeface="Montserrat Light"/>
                <a:ea typeface="Montserrat Light"/>
                <a:cs typeface="Montserrat Light"/>
                <a:sym typeface="Montserrat Light"/>
              </a:rPr>
              <a:t> Balancing health benefits with privacy concerns.</a:t>
            </a:r>
          </a:p>
          <a:p>
            <a:pPr algn="just">
              <a:lnSpc>
                <a:spcPts val="3882"/>
              </a:lnSpc>
            </a:pPr>
            <a:endParaRPr lang="en-US" sz="2452">
              <a:solidFill>
                <a:srgbClr val="FFFFFF"/>
              </a:solidFill>
              <a:latin typeface="Montserrat Light"/>
              <a:ea typeface="Montserrat Light"/>
              <a:cs typeface="Montserrat Light"/>
              <a:sym typeface="Montserrat Light"/>
            </a:endParaRPr>
          </a:p>
          <a:p>
            <a:pPr marL="529547" lvl="1" indent="-264774" algn="just">
              <a:lnSpc>
                <a:spcPts val="3882"/>
              </a:lnSpc>
              <a:buFont typeface="Arial"/>
              <a:buChar char="•"/>
            </a:pPr>
            <a:r>
              <a:rPr lang="en-US" sz="2452" b="1">
                <a:solidFill>
                  <a:srgbClr val="FFFFFF"/>
                </a:solidFill>
                <a:latin typeface="Montserrat Bold"/>
                <a:ea typeface="Montserrat Bold"/>
                <a:cs typeface="Montserrat Bold"/>
                <a:sym typeface="Montserrat Bold"/>
              </a:rPr>
              <a:t>ExAID Case:</a:t>
            </a:r>
            <a:r>
              <a:rPr lang="en-US" sz="2452">
                <a:solidFill>
                  <a:srgbClr val="FFFFFF"/>
                </a:solidFill>
                <a:latin typeface="Montserrat Light"/>
                <a:ea typeface="Montserrat Light"/>
                <a:cs typeface="Montserrat Light"/>
                <a:sym typeface="Montserrat Light"/>
              </a:rPr>
              <a:t> Ensuring fairness and explainability in healthcare, where AI decisions impact life-and-death situations.</a:t>
            </a:r>
          </a:p>
          <a:p>
            <a:pPr algn="just">
              <a:lnSpc>
                <a:spcPts val="3882"/>
              </a:lnSpc>
            </a:pPr>
            <a:endParaRPr lang="en-US" sz="2452">
              <a:solidFill>
                <a:srgbClr val="FFFFFF"/>
              </a:solidFill>
              <a:latin typeface="Montserrat Light"/>
              <a:ea typeface="Montserrat Light"/>
              <a:cs typeface="Montserrat Light"/>
              <a:sym typeface="Montserrat Light"/>
            </a:endParaRPr>
          </a:p>
        </p:txBody>
      </p:sp>
      <p:sp>
        <p:nvSpPr>
          <p:cNvPr id="18" name="TextBox 18"/>
          <p:cNvSpPr txBox="1"/>
          <p:nvPr/>
        </p:nvSpPr>
        <p:spPr>
          <a:xfrm>
            <a:off x="12931763" y="3015261"/>
            <a:ext cx="4441507" cy="547479"/>
          </a:xfrm>
          <a:prstGeom prst="rect">
            <a:avLst/>
          </a:prstGeom>
        </p:spPr>
        <p:txBody>
          <a:bodyPr lIns="0" tIns="0" rIns="0" bIns="0" rtlCol="0" anchor="t">
            <a:spAutoFit/>
          </a:bodyPr>
          <a:lstStyle/>
          <a:p>
            <a:pPr algn="l">
              <a:lnSpc>
                <a:spcPts val="4427"/>
              </a:lnSpc>
            </a:pPr>
            <a:r>
              <a:rPr lang="en-US" sz="3162" b="1" spc="-6">
                <a:solidFill>
                  <a:srgbClr val="72EFAC"/>
                </a:solidFill>
                <a:latin typeface="IBM Plex Sans Bold"/>
                <a:ea typeface="IBM Plex Sans Bold"/>
                <a:cs typeface="IBM Plex Sans Bold"/>
                <a:sym typeface="IBM Plex Sans Bold"/>
              </a:rPr>
              <a:t>Examples</a:t>
            </a:r>
          </a:p>
        </p:txBody>
      </p:sp>
      <p:grpSp>
        <p:nvGrpSpPr>
          <p:cNvPr id="19" name="Group 19"/>
          <p:cNvGrpSpPr/>
          <p:nvPr/>
        </p:nvGrpSpPr>
        <p:grpSpPr>
          <a:xfrm>
            <a:off x="15282182" y="3695700"/>
            <a:ext cx="1786618" cy="180757"/>
            <a:chOff x="0" y="0"/>
            <a:chExt cx="470550" cy="47607"/>
          </a:xfrm>
        </p:grpSpPr>
        <p:sp>
          <p:nvSpPr>
            <p:cNvPr id="20" name="Freeform 20"/>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21" name="TextBox 21"/>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a:extLst>
            <a:ext uri="{FF2B5EF4-FFF2-40B4-BE49-F238E27FC236}">
              <a16:creationId xmlns:a16="http://schemas.microsoft.com/office/drawing/2014/main" id="{01501301-10CB-B0F1-4D88-8AD14D3C62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4C3D4D0-F8AD-F450-B8F5-28703DBF7A2F}"/>
              </a:ext>
            </a:extLst>
          </p:cNvPr>
          <p:cNvSpPr txBox="1"/>
          <p:nvPr/>
        </p:nvSpPr>
        <p:spPr>
          <a:xfrm>
            <a:off x="8745914" y="2710239"/>
            <a:ext cx="8115300" cy="5170646"/>
          </a:xfrm>
          <a:prstGeom prst="rect">
            <a:avLst/>
          </a:prstGeom>
        </p:spPr>
        <p:txBody>
          <a:bodyPr lIns="0" tIns="0" rIns="0" bIns="0" rtlCol="0" anchor="t">
            <a:spAutoFit/>
          </a:bodyPr>
          <a:lstStyle/>
          <a:p>
            <a:pPr marL="342900" indent="-342900">
              <a:buFont typeface="Arial" panose="020B0604020202020204" pitchFamily="34" charset="0"/>
              <a:buChar char="•"/>
            </a:pPr>
            <a:r>
              <a:rPr lang="en-US" sz="2400" dirty="0">
                <a:solidFill>
                  <a:schemeClr val="bg1"/>
                </a:solidFill>
              </a:rPr>
              <a:t>Purpose: Understand the AI’s context, who it serves, and its impact.</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Identify Stakeholders: Determine all relevant parties affected by the AI system.</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Contextual Analysis: Examine the specific application and goals of the AI.</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AI Role and Functions: Detail the core functions and decision-making processes of the AI.</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Social Impact: Assess the influence on social structures, relationships, and individual behaviors.</a:t>
            </a:r>
          </a:p>
        </p:txBody>
      </p:sp>
      <p:sp>
        <p:nvSpPr>
          <p:cNvPr id="4" name="TextBox 4">
            <a:extLst>
              <a:ext uri="{FF2B5EF4-FFF2-40B4-BE49-F238E27FC236}">
                <a16:creationId xmlns:a16="http://schemas.microsoft.com/office/drawing/2014/main" id="{EDEC890E-7EF3-EFF9-7BFD-10AA17A355D5}"/>
              </a:ext>
            </a:extLst>
          </p:cNvPr>
          <p:cNvSpPr txBox="1"/>
          <p:nvPr/>
        </p:nvSpPr>
        <p:spPr>
          <a:xfrm>
            <a:off x="9013823" y="1434390"/>
            <a:ext cx="7879475" cy="585610"/>
          </a:xfrm>
          <a:prstGeom prst="rect">
            <a:avLst/>
          </a:prstGeom>
        </p:spPr>
        <p:txBody>
          <a:bodyPr wrap="square" lIns="0" tIns="0" rIns="0" bIns="0" rtlCol="0" anchor="t">
            <a:spAutoFit/>
          </a:bodyPr>
          <a:lstStyle/>
          <a:p>
            <a:pPr algn="l">
              <a:lnSpc>
                <a:spcPts val="4916"/>
              </a:lnSpc>
            </a:pPr>
            <a:r>
              <a:rPr lang="en-US" sz="3512" b="1" spc="-7" dirty="0">
                <a:solidFill>
                  <a:srgbClr val="72EFAC"/>
                </a:solidFill>
                <a:latin typeface="IBM Plex Sans Bold"/>
                <a:ea typeface="IBM Plex Sans Bold"/>
                <a:cs typeface="IBM Plex Sans Bold"/>
                <a:sym typeface="IBM Plex Sans Bold"/>
              </a:rPr>
              <a:t>Social/Technical Scenario Analysis</a:t>
            </a:r>
          </a:p>
        </p:txBody>
      </p:sp>
      <p:sp>
        <p:nvSpPr>
          <p:cNvPr id="6" name="Freeform 6">
            <a:extLst>
              <a:ext uri="{FF2B5EF4-FFF2-40B4-BE49-F238E27FC236}">
                <a16:creationId xmlns:a16="http://schemas.microsoft.com/office/drawing/2014/main" id="{22B8B4DC-126D-0250-992C-BC03C95CD321}"/>
              </a:ext>
            </a:extLst>
          </p:cNvPr>
          <p:cNvSpPr/>
          <p:nvPr/>
        </p:nvSpPr>
        <p:spPr>
          <a:xfrm>
            <a:off x="-7142577" y="88572"/>
            <a:ext cx="10296822" cy="10413980"/>
          </a:xfrm>
          <a:custGeom>
            <a:avLst/>
            <a:gdLst/>
            <a:ahLst/>
            <a:cxnLst/>
            <a:rect l="l" t="t" r="r" b="b"/>
            <a:pathLst>
              <a:path w="10296822" h="10413980">
                <a:moveTo>
                  <a:pt x="0" y="0"/>
                </a:moveTo>
                <a:lnTo>
                  <a:pt x="10296823" y="0"/>
                </a:lnTo>
                <a:lnTo>
                  <a:pt x="10296823"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7" name="TextBox 7">
            <a:extLst>
              <a:ext uri="{FF2B5EF4-FFF2-40B4-BE49-F238E27FC236}">
                <a16:creationId xmlns:a16="http://schemas.microsoft.com/office/drawing/2014/main" id="{B7DBD67D-DEEB-4C64-2715-344E62F93C51}"/>
              </a:ext>
            </a:extLst>
          </p:cNvPr>
          <p:cNvSpPr txBox="1"/>
          <p:nvPr/>
        </p:nvSpPr>
        <p:spPr>
          <a:xfrm>
            <a:off x="1369123" y="1127760"/>
            <a:ext cx="5049280" cy="1858970"/>
          </a:xfrm>
          <a:prstGeom prst="rect">
            <a:avLst/>
          </a:prstGeom>
        </p:spPr>
        <p:txBody>
          <a:bodyPr lIns="0" tIns="0" rIns="0" bIns="0" rtlCol="0" anchor="t">
            <a:spAutoFit/>
          </a:bodyPr>
          <a:lstStyle/>
          <a:p>
            <a:pPr algn="just">
              <a:lnSpc>
                <a:spcPts val="3481"/>
              </a:lnSpc>
            </a:pPr>
            <a:r>
              <a:rPr lang="en-US" sz="5400" b="1" dirty="0">
                <a:solidFill>
                  <a:srgbClr val="FFFFFF"/>
                </a:solidFill>
                <a:latin typeface="IBM Plex Sans Bold"/>
                <a:ea typeface="Montserrat Bold"/>
                <a:cs typeface="Montserrat Bold"/>
                <a:sym typeface="Montserrat Bold"/>
              </a:rPr>
              <a:t>Ethics evaluations generally involve:</a:t>
            </a:r>
          </a:p>
        </p:txBody>
      </p:sp>
      <p:sp>
        <p:nvSpPr>
          <p:cNvPr id="8" name="Freeform 8">
            <a:extLst>
              <a:ext uri="{FF2B5EF4-FFF2-40B4-BE49-F238E27FC236}">
                <a16:creationId xmlns:a16="http://schemas.microsoft.com/office/drawing/2014/main" id="{164EB617-41EE-14C0-EAC1-4F7C52EDFF30}"/>
              </a:ext>
            </a:extLst>
          </p:cNvPr>
          <p:cNvSpPr/>
          <p:nvPr/>
        </p:nvSpPr>
        <p:spPr>
          <a:xfrm>
            <a:off x="15346671" y="3324225"/>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9" name="Freeform 9">
            <a:extLst>
              <a:ext uri="{FF2B5EF4-FFF2-40B4-BE49-F238E27FC236}">
                <a16:creationId xmlns:a16="http://schemas.microsoft.com/office/drawing/2014/main" id="{2F5E877A-BB61-1802-5F1A-A040F5DCBDDB}"/>
              </a:ext>
            </a:extLst>
          </p:cNvPr>
          <p:cNvSpPr/>
          <p:nvPr/>
        </p:nvSpPr>
        <p:spPr>
          <a:xfrm>
            <a:off x="14667742" y="7340722"/>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BCC64E2B-5AAF-89B4-0328-30FC5D18B42F}"/>
              </a:ext>
            </a:extLst>
          </p:cNvPr>
          <p:cNvSpPr/>
          <p:nvPr/>
        </p:nvSpPr>
        <p:spPr>
          <a:xfrm flipH="1" flipV="1">
            <a:off x="-1679848" y="-191826"/>
            <a:ext cx="4151122" cy="4114800"/>
          </a:xfrm>
          <a:custGeom>
            <a:avLst/>
            <a:gdLst/>
            <a:ahLst/>
            <a:cxnLst/>
            <a:rect l="l" t="t" r="r" b="b"/>
            <a:pathLst>
              <a:path w="4151122" h="4114800">
                <a:moveTo>
                  <a:pt x="4151122" y="4114800"/>
                </a:moveTo>
                <a:lnTo>
                  <a:pt x="0" y="4114800"/>
                </a:lnTo>
                <a:lnTo>
                  <a:pt x="0" y="0"/>
                </a:lnTo>
                <a:lnTo>
                  <a:pt x="4151122" y="0"/>
                </a:lnTo>
                <a:lnTo>
                  <a:pt x="4151122"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a:extLst>
              <a:ext uri="{FF2B5EF4-FFF2-40B4-BE49-F238E27FC236}">
                <a16:creationId xmlns:a16="http://schemas.microsoft.com/office/drawing/2014/main" id="{39A8DC99-10B0-1766-1E1D-B7722A540AF1}"/>
              </a:ext>
            </a:extLst>
          </p:cNvPr>
          <p:cNvGrpSpPr/>
          <p:nvPr/>
        </p:nvGrpSpPr>
        <p:grpSpPr>
          <a:xfrm>
            <a:off x="5852340" y="8154034"/>
            <a:ext cx="1786618" cy="180757"/>
            <a:chOff x="0" y="0"/>
            <a:chExt cx="470550" cy="47607"/>
          </a:xfrm>
        </p:grpSpPr>
        <p:sp>
          <p:nvSpPr>
            <p:cNvPr id="12" name="Freeform 12">
              <a:extLst>
                <a:ext uri="{FF2B5EF4-FFF2-40B4-BE49-F238E27FC236}">
                  <a16:creationId xmlns:a16="http://schemas.microsoft.com/office/drawing/2014/main" id="{FA67532C-0FA7-38D7-8EB8-F3C6729512FF}"/>
                </a:ext>
              </a:extLst>
            </p:cNvPr>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3" name="TextBox 13">
              <a:extLst>
                <a:ext uri="{FF2B5EF4-FFF2-40B4-BE49-F238E27FC236}">
                  <a16:creationId xmlns:a16="http://schemas.microsoft.com/office/drawing/2014/main" id="{03D81682-41E3-5790-C36D-7B354DF252AA}"/>
                </a:ext>
              </a:extLst>
            </p:cNvPr>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pic>
        <p:nvPicPr>
          <p:cNvPr id="14" name="Picture 8" descr="What Are Project Stakeholders? What They Do &amp; Why They Matter">
            <a:extLst>
              <a:ext uri="{FF2B5EF4-FFF2-40B4-BE49-F238E27FC236}">
                <a16:creationId xmlns:a16="http://schemas.microsoft.com/office/drawing/2014/main" id="{40469564-8A91-E687-628B-41E8AC0F95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008" y="3393369"/>
            <a:ext cx="6370570" cy="424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29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a:extLst>
            <a:ext uri="{FF2B5EF4-FFF2-40B4-BE49-F238E27FC236}">
              <a16:creationId xmlns:a16="http://schemas.microsoft.com/office/drawing/2014/main" id="{EFC4B55C-EFBC-DBF4-1D7E-54BB8B3BEC8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05A17AA-4386-435F-B3D7-3CD9BFB9FDEA}"/>
              </a:ext>
            </a:extLst>
          </p:cNvPr>
          <p:cNvSpPr txBox="1"/>
          <p:nvPr/>
        </p:nvSpPr>
        <p:spPr>
          <a:xfrm>
            <a:off x="8612932" y="2311566"/>
            <a:ext cx="8115300" cy="6278642"/>
          </a:xfrm>
          <a:prstGeom prst="rect">
            <a:avLst/>
          </a:prstGeom>
        </p:spPr>
        <p:txBody>
          <a:bodyPr lIns="0" tIns="0" rIns="0" bIns="0" rtlCol="0" anchor="t">
            <a:spAutoFit/>
          </a:bodyPr>
          <a:lstStyle/>
          <a:p>
            <a:pPr marL="342900" indent="-342900">
              <a:buFont typeface="Arial" panose="020B0604020202020204" pitchFamily="34" charset="0"/>
              <a:buChar char="•"/>
            </a:pPr>
            <a:r>
              <a:rPr lang="en-US" sz="2400" dirty="0">
                <a:solidFill>
                  <a:schemeClr val="bg1"/>
                </a:solidFill>
              </a:rPr>
              <a:t>Purpose: Assess the ethical implications of the AI system. </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Autonomy: Evaluate how the AI affects user control and empowerment.</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Privacy: Examine data handling practices to ensure compliance with privacy laws and respect for user privacy.</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Dignity: Consider the AI’s treatment of individuals and its potential biases.</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Fairness and Non-Discrimination: Check for unbiased operations and equal treatment.</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Transparency and Explainability: Ensure the AI's decision-making processes are understandable to users and stakeholders.</a:t>
            </a:r>
          </a:p>
        </p:txBody>
      </p:sp>
      <p:sp>
        <p:nvSpPr>
          <p:cNvPr id="4" name="TextBox 4">
            <a:extLst>
              <a:ext uri="{FF2B5EF4-FFF2-40B4-BE49-F238E27FC236}">
                <a16:creationId xmlns:a16="http://schemas.microsoft.com/office/drawing/2014/main" id="{3C16CC33-3886-8711-8143-660D9A60AE32}"/>
              </a:ext>
            </a:extLst>
          </p:cNvPr>
          <p:cNvSpPr txBox="1"/>
          <p:nvPr/>
        </p:nvSpPr>
        <p:spPr>
          <a:xfrm>
            <a:off x="9013823" y="1434390"/>
            <a:ext cx="7879475" cy="585610"/>
          </a:xfrm>
          <a:prstGeom prst="rect">
            <a:avLst/>
          </a:prstGeom>
        </p:spPr>
        <p:txBody>
          <a:bodyPr wrap="square" lIns="0" tIns="0" rIns="0" bIns="0" rtlCol="0" anchor="t">
            <a:spAutoFit/>
          </a:bodyPr>
          <a:lstStyle/>
          <a:p>
            <a:pPr algn="l">
              <a:lnSpc>
                <a:spcPts val="4916"/>
              </a:lnSpc>
            </a:pPr>
            <a:r>
              <a:rPr lang="en-US" sz="3512" b="1" spc="-7" dirty="0">
                <a:solidFill>
                  <a:srgbClr val="72EFAC"/>
                </a:solidFill>
                <a:latin typeface="IBM Plex Sans Bold"/>
                <a:ea typeface="IBM Plex Sans Bold"/>
                <a:cs typeface="IBM Plex Sans Bold"/>
                <a:sym typeface="IBM Plex Sans Bold"/>
              </a:rPr>
              <a:t>Evaluation</a:t>
            </a:r>
          </a:p>
        </p:txBody>
      </p:sp>
      <p:sp>
        <p:nvSpPr>
          <p:cNvPr id="6" name="Freeform 6">
            <a:extLst>
              <a:ext uri="{FF2B5EF4-FFF2-40B4-BE49-F238E27FC236}">
                <a16:creationId xmlns:a16="http://schemas.microsoft.com/office/drawing/2014/main" id="{CC92527B-6B76-20E0-CCE0-9DD928587573}"/>
              </a:ext>
            </a:extLst>
          </p:cNvPr>
          <p:cNvSpPr/>
          <p:nvPr/>
        </p:nvSpPr>
        <p:spPr>
          <a:xfrm>
            <a:off x="-7142577" y="88572"/>
            <a:ext cx="10296822" cy="10413980"/>
          </a:xfrm>
          <a:custGeom>
            <a:avLst/>
            <a:gdLst/>
            <a:ahLst/>
            <a:cxnLst/>
            <a:rect l="l" t="t" r="r" b="b"/>
            <a:pathLst>
              <a:path w="10296822" h="10413980">
                <a:moveTo>
                  <a:pt x="0" y="0"/>
                </a:moveTo>
                <a:lnTo>
                  <a:pt x="10296823" y="0"/>
                </a:lnTo>
                <a:lnTo>
                  <a:pt x="10296823"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7" name="TextBox 7">
            <a:extLst>
              <a:ext uri="{FF2B5EF4-FFF2-40B4-BE49-F238E27FC236}">
                <a16:creationId xmlns:a16="http://schemas.microsoft.com/office/drawing/2014/main" id="{5EF27447-42F7-9D0F-1AD9-0D2A6607F470}"/>
              </a:ext>
            </a:extLst>
          </p:cNvPr>
          <p:cNvSpPr txBox="1"/>
          <p:nvPr/>
        </p:nvSpPr>
        <p:spPr>
          <a:xfrm>
            <a:off x="1559768" y="1382081"/>
            <a:ext cx="5049280" cy="1858970"/>
          </a:xfrm>
          <a:prstGeom prst="rect">
            <a:avLst/>
          </a:prstGeom>
        </p:spPr>
        <p:txBody>
          <a:bodyPr lIns="0" tIns="0" rIns="0" bIns="0" rtlCol="0" anchor="t">
            <a:spAutoFit/>
          </a:bodyPr>
          <a:lstStyle/>
          <a:p>
            <a:pPr algn="just">
              <a:lnSpc>
                <a:spcPts val="3481"/>
              </a:lnSpc>
            </a:pPr>
            <a:r>
              <a:rPr lang="en-US" sz="5400" b="1" dirty="0">
                <a:solidFill>
                  <a:srgbClr val="FFFFFF"/>
                </a:solidFill>
                <a:latin typeface="IBM Plex Sans Bold"/>
                <a:ea typeface="Montserrat Bold"/>
                <a:cs typeface="Montserrat Bold"/>
                <a:sym typeface="Montserrat Bold"/>
              </a:rPr>
              <a:t>Ethics evaluations generally involve:</a:t>
            </a:r>
          </a:p>
        </p:txBody>
      </p:sp>
      <p:sp>
        <p:nvSpPr>
          <p:cNvPr id="8" name="Freeform 8">
            <a:extLst>
              <a:ext uri="{FF2B5EF4-FFF2-40B4-BE49-F238E27FC236}">
                <a16:creationId xmlns:a16="http://schemas.microsoft.com/office/drawing/2014/main" id="{356D466B-1A1A-24BA-21A3-DAEF822B97C2}"/>
              </a:ext>
            </a:extLst>
          </p:cNvPr>
          <p:cNvSpPr/>
          <p:nvPr/>
        </p:nvSpPr>
        <p:spPr>
          <a:xfrm>
            <a:off x="15346671" y="3324225"/>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9" name="Freeform 9">
            <a:extLst>
              <a:ext uri="{FF2B5EF4-FFF2-40B4-BE49-F238E27FC236}">
                <a16:creationId xmlns:a16="http://schemas.microsoft.com/office/drawing/2014/main" id="{0B388A09-5E9E-48D3-645B-DBCAD9405B5A}"/>
              </a:ext>
            </a:extLst>
          </p:cNvPr>
          <p:cNvSpPr/>
          <p:nvPr/>
        </p:nvSpPr>
        <p:spPr>
          <a:xfrm>
            <a:off x="14667742" y="7340722"/>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CF80A8D3-D259-58D0-5C9E-3A01F155705C}"/>
              </a:ext>
            </a:extLst>
          </p:cNvPr>
          <p:cNvSpPr/>
          <p:nvPr/>
        </p:nvSpPr>
        <p:spPr>
          <a:xfrm flipH="1" flipV="1">
            <a:off x="-1679848" y="-191826"/>
            <a:ext cx="4151122" cy="4114800"/>
          </a:xfrm>
          <a:custGeom>
            <a:avLst/>
            <a:gdLst/>
            <a:ahLst/>
            <a:cxnLst/>
            <a:rect l="l" t="t" r="r" b="b"/>
            <a:pathLst>
              <a:path w="4151122" h="4114800">
                <a:moveTo>
                  <a:pt x="4151122" y="4114800"/>
                </a:moveTo>
                <a:lnTo>
                  <a:pt x="0" y="4114800"/>
                </a:lnTo>
                <a:lnTo>
                  <a:pt x="0" y="0"/>
                </a:lnTo>
                <a:lnTo>
                  <a:pt x="4151122" y="0"/>
                </a:lnTo>
                <a:lnTo>
                  <a:pt x="4151122"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a:extLst>
              <a:ext uri="{FF2B5EF4-FFF2-40B4-BE49-F238E27FC236}">
                <a16:creationId xmlns:a16="http://schemas.microsoft.com/office/drawing/2014/main" id="{7DFB21AB-78E6-474C-EEEA-94BEA054FA4A}"/>
              </a:ext>
            </a:extLst>
          </p:cNvPr>
          <p:cNvGrpSpPr/>
          <p:nvPr/>
        </p:nvGrpSpPr>
        <p:grpSpPr>
          <a:xfrm>
            <a:off x="5852340" y="8154034"/>
            <a:ext cx="1786618" cy="180757"/>
            <a:chOff x="0" y="0"/>
            <a:chExt cx="470550" cy="47607"/>
          </a:xfrm>
        </p:grpSpPr>
        <p:sp>
          <p:nvSpPr>
            <p:cNvPr id="12" name="Freeform 12">
              <a:extLst>
                <a:ext uri="{FF2B5EF4-FFF2-40B4-BE49-F238E27FC236}">
                  <a16:creationId xmlns:a16="http://schemas.microsoft.com/office/drawing/2014/main" id="{8A6C86E3-C780-0EAE-F8CD-38C968C9D644}"/>
                </a:ext>
              </a:extLst>
            </p:cNvPr>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3" name="TextBox 13">
              <a:extLst>
                <a:ext uri="{FF2B5EF4-FFF2-40B4-BE49-F238E27FC236}">
                  <a16:creationId xmlns:a16="http://schemas.microsoft.com/office/drawing/2014/main" id="{7E9BD745-E73D-3D1B-6F66-16481C285739}"/>
                </a:ext>
              </a:extLst>
            </p:cNvPr>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pic>
        <p:nvPicPr>
          <p:cNvPr id="5" name="Picture 10" descr="Creating a responsible and ethical AI framework">
            <a:extLst>
              <a:ext uri="{FF2B5EF4-FFF2-40B4-BE49-F238E27FC236}">
                <a16:creationId xmlns:a16="http://schemas.microsoft.com/office/drawing/2014/main" id="{235701C2-1357-1EB4-1822-F1A1E5BE2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253" y="3666044"/>
            <a:ext cx="7143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5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a:extLst>
            <a:ext uri="{FF2B5EF4-FFF2-40B4-BE49-F238E27FC236}">
              <a16:creationId xmlns:a16="http://schemas.microsoft.com/office/drawing/2014/main" id="{EA42281B-C766-1345-5270-9EA7F2261D5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F86EBC3-6C4A-3CF9-71E1-67FD3EE8EB73}"/>
              </a:ext>
            </a:extLst>
          </p:cNvPr>
          <p:cNvSpPr txBox="1"/>
          <p:nvPr/>
        </p:nvSpPr>
        <p:spPr>
          <a:xfrm>
            <a:off x="8612932" y="2311566"/>
            <a:ext cx="8115300" cy="5539978"/>
          </a:xfrm>
          <a:prstGeom prst="rect">
            <a:avLst/>
          </a:prstGeom>
        </p:spPr>
        <p:txBody>
          <a:bodyPr lIns="0" tIns="0" rIns="0" bIns="0" rtlCol="0" anchor="t">
            <a:spAutoFit/>
          </a:bodyPr>
          <a:lstStyle/>
          <a:p>
            <a:pPr marL="342900" indent="-342900">
              <a:buFont typeface="Arial" panose="020B0604020202020204" pitchFamily="34" charset="0"/>
              <a:buChar char="•"/>
            </a:pPr>
            <a:r>
              <a:rPr lang="en-US" sz="2400" dirty="0">
                <a:solidFill>
                  <a:schemeClr val="bg1"/>
                </a:solidFill>
              </a:rPr>
              <a:t>Purpose: Provide actionable steps to improve the AI system’s ethical alignment.</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Identify Key Issues: Highlight the most critical ethical concerns found during evaluation.</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Develop Solutions: Propose specific changes to address identified issues.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Implementation Plan: Outline clear steps, assign responsibilities, set timelines, and establish success metrics.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Continuous Improvement: Recommend a framework for ongoing monitoring and evaluation to maintain ethical standards.</a:t>
            </a:r>
          </a:p>
        </p:txBody>
      </p:sp>
      <p:sp>
        <p:nvSpPr>
          <p:cNvPr id="4" name="TextBox 4">
            <a:extLst>
              <a:ext uri="{FF2B5EF4-FFF2-40B4-BE49-F238E27FC236}">
                <a16:creationId xmlns:a16="http://schemas.microsoft.com/office/drawing/2014/main" id="{4CCE9C24-EC88-1A3F-2C0E-1390EE914782}"/>
              </a:ext>
            </a:extLst>
          </p:cNvPr>
          <p:cNvSpPr txBox="1"/>
          <p:nvPr/>
        </p:nvSpPr>
        <p:spPr>
          <a:xfrm>
            <a:off x="9013823" y="1434390"/>
            <a:ext cx="7879475" cy="1213987"/>
          </a:xfrm>
          <a:prstGeom prst="rect">
            <a:avLst/>
          </a:prstGeom>
        </p:spPr>
        <p:txBody>
          <a:bodyPr wrap="square" lIns="0" tIns="0" rIns="0" bIns="0" rtlCol="0" anchor="t">
            <a:spAutoFit/>
          </a:bodyPr>
          <a:lstStyle/>
          <a:p>
            <a:pPr>
              <a:lnSpc>
                <a:spcPts val="4916"/>
              </a:lnSpc>
            </a:pPr>
            <a:r>
              <a:rPr lang="en-US" sz="3512" b="1" spc="-7" dirty="0">
                <a:solidFill>
                  <a:srgbClr val="72EFAC"/>
                </a:solidFill>
                <a:latin typeface="IBM Plex Sans Bold"/>
                <a:ea typeface="IBM Plex Sans Bold"/>
                <a:cs typeface="IBM Plex Sans Bold"/>
                <a:sym typeface="IBM Plex Sans Bold"/>
              </a:rPr>
              <a:t>Recommendations</a:t>
            </a:r>
          </a:p>
          <a:p>
            <a:pPr algn="l">
              <a:lnSpc>
                <a:spcPts val="4916"/>
              </a:lnSpc>
            </a:pPr>
            <a:endParaRPr lang="en-US" sz="3512" b="1" spc="-7" dirty="0">
              <a:solidFill>
                <a:srgbClr val="72EFAC"/>
              </a:solidFill>
              <a:latin typeface="IBM Plex Sans Bold"/>
              <a:ea typeface="IBM Plex Sans Bold"/>
              <a:cs typeface="IBM Plex Sans Bold"/>
              <a:sym typeface="IBM Plex Sans Bold"/>
            </a:endParaRPr>
          </a:p>
        </p:txBody>
      </p:sp>
      <p:sp>
        <p:nvSpPr>
          <p:cNvPr id="6" name="Freeform 6">
            <a:extLst>
              <a:ext uri="{FF2B5EF4-FFF2-40B4-BE49-F238E27FC236}">
                <a16:creationId xmlns:a16="http://schemas.microsoft.com/office/drawing/2014/main" id="{5565A803-A627-6ADB-8559-3F32B9477169}"/>
              </a:ext>
            </a:extLst>
          </p:cNvPr>
          <p:cNvSpPr/>
          <p:nvPr/>
        </p:nvSpPr>
        <p:spPr>
          <a:xfrm>
            <a:off x="-7142577" y="88572"/>
            <a:ext cx="10296822" cy="10413980"/>
          </a:xfrm>
          <a:custGeom>
            <a:avLst/>
            <a:gdLst/>
            <a:ahLst/>
            <a:cxnLst/>
            <a:rect l="l" t="t" r="r" b="b"/>
            <a:pathLst>
              <a:path w="10296822" h="10413980">
                <a:moveTo>
                  <a:pt x="0" y="0"/>
                </a:moveTo>
                <a:lnTo>
                  <a:pt x="10296823" y="0"/>
                </a:lnTo>
                <a:lnTo>
                  <a:pt x="10296823"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7" name="TextBox 7">
            <a:extLst>
              <a:ext uri="{FF2B5EF4-FFF2-40B4-BE49-F238E27FC236}">
                <a16:creationId xmlns:a16="http://schemas.microsoft.com/office/drawing/2014/main" id="{17D522B9-A416-73FA-FC1F-0627EFA68A39}"/>
              </a:ext>
            </a:extLst>
          </p:cNvPr>
          <p:cNvSpPr txBox="1"/>
          <p:nvPr/>
        </p:nvSpPr>
        <p:spPr>
          <a:xfrm>
            <a:off x="1674921" y="1359690"/>
            <a:ext cx="5049280" cy="1858970"/>
          </a:xfrm>
          <a:prstGeom prst="rect">
            <a:avLst/>
          </a:prstGeom>
        </p:spPr>
        <p:txBody>
          <a:bodyPr lIns="0" tIns="0" rIns="0" bIns="0" rtlCol="0" anchor="t">
            <a:spAutoFit/>
          </a:bodyPr>
          <a:lstStyle/>
          <a:p>
            <a:pPr algn="just">
              <a:lnSpc>
                <a:spcPts val="3481"/>
              </a:lnSpc>
            </a:pPr>
            <a:r>
              <a:rPr lang="en-US" sz="5400" b="1" dirty="0">
                <a:solidFill>
                  <a:srgbClr val="FFFFFF"/>
                </a:solidFill>
                <a:latin typeface="IBM Plex Sans Bold"/>
                <a:ea typeface="Montserrat Bold"/>
                <a:cs typeface="Montserrat Bold"/>
                <a:sym typeface="Montserrat Bold"/>
              </a:rPr>
              <a:t>Ethics evaluations generally involve:</a:t>
            </a:r>
          </a:p>
        </p:txBody>
      </p:sp>
      <p:sp>
        <p:nvSpPr>
          <p:cNvPr id="8" name="Freeform 8">
            <a:extLst>
              <a:ext uri="{FF2B5EF4-FFF2-40B4-BE49-F238E27FC236}">
                <a16:creationId xmlns:a16="http://schemas.microsoft.com/office/drawing/2014/main" id="{7A2910F8-FDE3-6A0D-C442-D7EF73E954FF}"/>
              </a:ext>
            </a:extLst>
          </p:cNvPr>
          <p:cNvSpPr/>
          <p:nvPr/>
        </p:nvSpPr>
        <p:spPr>
          <a:xfrm>
            <a:off x="15346671" y="3324225"/>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9" name="Freeform 9">
            <a:extLst>
              <a:ext uri="{FF2B5EF4-FFF2-40B4-BE49-F238E27FC236}">
                <a16:creationId xmlns:a16="http://schemas.microsoft.com/office/drawing/2014/main" id="{9E994BA1-3A9C-9A89-BA08-95C6911679A8}"/>
              </a:ext>
            </a:extLst>
          </p:cNvPr>
          <p:cNvSpPr/>
          <p:nvPr/>
        </p:nvSpPr>
        <p:spPr>
          <a:xfrm>
            <a:off x="14667742" y="7340722"/>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B753B542-42EA-14DA-0D0F-CD1BED0D38A4}"/>
              </a:ext>
            </a:extLst>
          </p:cNvPr>
          <p:cNvSpPr/>
          <p:nvPr/>
        </p:nvSpPr>
        <p:spPr>
          <a:xfrm flipH="1" flipV="1">
            <a:off x="-1679848" y="-191826"/>
            <a:ext cx="4151122" cy="4114800"/>
          </a:xfrm>
          <a:custGeom>
            <a:avLst/>
            <a:gdLst/>
            <a:ahLst/>
            <a:cxnLst/>
            <a:rect l="l" t="t" r="r" b="b"/>
            <a:pathLst>
              <a:path w="4151122" h="4114800">
                <a:moveTo>
                  <a:pt x="4151122" y="4114800"/>
                </a:moveTo>
                <a:lnTo>
                  <a:pt x="0" y="4114800"/>
                </a:lnTo>
                <a:lnTo>
                  <a:pt x="0" y="0"/>
                </a:lnTo>
                <a:lnTo>
                  <a:pt x="4151122" y="0"/>
                </a:lnTo>
                <a:lnTo>
                  <a:pt x="4151122"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a:extLst>
              <a:ext uri="{FF2B5EF4-FFF2-40B4-BE49-F238E27FC236}">
                <a16:creationId xmlns:a16="http://schemas.microsoft.com/office/drawing/2014/main" id="{ACC27F92-2B97-F7BF-2666-E9F4563AAA83}"/>
              </a:ext>
            </a:extLst>
          </p:cNvPr>
          <p:cNvGrpSpPr/>
          <p:nvPr/>
        </p:nvGrpSpPr>
        <p:grpSpPr>
          <a:xfrm>
            <a:off x="5852340" y="8154034"/>
            <a:ext cx="1786618" cy="180757"/>
            <a:chOff x="0" y="0"/>
            <a:chExt cx="470550" cy="47607"/>
          </a:xfrm>
        </p:grpSpPr>
        <p:sp>
          <p:nvSpPr>
            <p:cNvPr id="12" name="Freeform 12">
              <a:extLst>
                <a:ext uri="{FF2B5EF4-FFF2-40B4-BE49-F238E27FC236}">
                  <a16:creationId xmlns:a16="http://schemas.microsoft.com/office/drawing/2014/main" id="{1B86096C-5917-05FE-AE27-636A83F314D4}"/>
                </a:ext>
              </a:extLst>
            </p:cNvPr>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3" name="TextBox 13">
              <a:extLst>
                <a:ext uri="{FF2B5EF4-FFF2-40B4-BE49-F238E27FC236}">
                  <a16:creationId xmlns:a16="http://schemas.microsoft.com/office/drawing/2014/main" id="{B02B9EAD-1DDE-AE94-2717-65DD9B708F59}"/>
                </a:ext>
              </a:extLst>
            </p:cNvPr>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pic>
        <p:nvPicPr>
          <p:cNvPr id="3" name="Picture 2" descr="Recommender Systems&#10;Navigating the Crossroads of Innovation and Ethics&#10;">
            <a:extLst>
              <a:ext uri="{FF2B5EF4-FFF2-40B4-BE49-F238E27FC236}">
                <a16:creationId xmlns:a16="http://schemas.microsoft.com/office/drawing/2014/main" id="{B2635109-5FE1-0B95-D83A-295A7D6B9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19" y="3516409"/>
            <a:ext cx="7589654" cy="433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1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a:extLst>
            <a:ext uri="{FF2B5EF4-FFF2-40B4-BE49-F238E27FC236}">
              <a16:creationId xmlns:a16="http://schemas.microsoft.com/office/drawing/2014/main" id="{E267A4E0-A676-FAC4-DABB-69E19DC437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2CB63D-BF52-367B-229C-22DC8D1F056A}"/>
              </a:ext>
            </a:extLst>
          </p:cNvPr>
          <p:cNvGrpSpPr/>
          <p:nvPr/>
        </p:nvGrpSpPr>
        <p:grpSpPr>
          <a:xfrm>
            <a:off x="4719563" y="2442646"/>
            <a:ext cx="13351377" cy="3652075"/>
            <a:chOff x="0" y="0"/>
            <a:chExt cx="3466388" cy="1020858"/>
          </a:xfrm>
        </p:grpSpPr>
        <p:sp>
          <p:nvSpPr>
            <p:cNvPr id="3" name="Freeform 3">
              <a:extLst>
                <a:ext uri="{FF2B5EF4-FFF2-40B4-BE49-F238E27FC236}">
                  <a16:creationId xmlns:a16="http://schemas.microsoft.com/office/drawing/2014/main" id="{158573F9-484C-3C07-F255-EA05913BE402}"/>
                </a:ext>
              </a:extLst>
            </p:cNvPr>
            <p:cNvSpPr/>
            <p:nvPr/>
          </p:nvSpPr>
          <p:spPr>
            <a:xfrm>
              <a:off x="0" y="0"/>
              <a:ext cx="3466388" cy="1020858"/>
            </a:xfrm>
            <a:custGeom>
              <a:avLst/>
              <a:gdLst/>
              <a:ahLst/>
              <a:cxnLst/>
              <a:rect l="l" t="t" r="r" b="b"/>
              <a:pathLst>
                <a:path w="3466388" h="1020858">
                  <a:moveTo>
                    <a:pt x="0" y="0"/>
                  </a:moveTo>
                  <a:lnTo>
                    <a:pt x="3466388" y="0"/>
                  </a:lnTo>
                  <a:lnTo>
                    <a:pt x="3466388" y="1020858"/>
                  </a:lnTo>
                  <a:lnTo>
                    <a:pt x="0" y="1020858"/>
                  </a:lnTo>
                  <a:close/>
                </a:path>
              </a:pathLst>
            </a:custGeom>
            <a:solidFill>
              <a:srgbClr val="000138"/>
            </a:solidFill>
            <a:ln w="23812" cap="sq">
              <a:solidFill>
                <a:srgbClr val="72EFAC"/>
              </a:solidFill>
              <a:prstDash val="solid"/>
              <a:miter/>
            </a:ln>
          </p:spPr>
          <p:txBody>
            <a:bodyPr/>
            <a:lstStyle/>
            <a:p>
              <a:endParaRPr lang="en-US"/>
            </a:p>
          </p:txBody>
        </p:sp>
        <p:sp>
          <p:nvSpPr>
            <p:cNvPr id="4" name="TextBox 4">
              <a:extLst>
                <a:ext uri="{FF2B5EF4-FFF2-40B4-BE49-F238E27FC236}">
                  <a16:creationId xmlns:a16="http://schemas.microsoft.com/office/drawing/2014/main" id="{60E46DD6-0586-B614-4420-B0FBD753B05A}"/>
                </a:ext>
              </a:extLst>
            </p:cNvPr>
            <p:cNvSpPr txBox="1"/>
            <p:nvPr/>
          </p:nvSpPr>
          <p:spPr>
            <a:xfrm>
              <a:off x="0" y="-28575"/>
              <a:ext cx="3466388" cy="1049433"/>
            </a:xfrm>
            <a:prstGeom prst="rect">
              <a:avLst/>
            </a:prstGeom>
          </p:spPr>
          <p:txBody>
            <a:bodyPr lIns="50800" tIns="50800" rIns="50800" bIns="50800" rtlCol="0" anchor="ctr"/>
            <a:lstStyle/>
            <a:p>
              <a:pPr algn="ctr">
                <a:lnSpc>
                  <a:spcPts val="2774"/>
                </a:lnSpc>
              </a:pPr>
              <a:endParaRPr/>
            </a:p>
          </p:txBody>
        </p:sp>
      </p:grpSp>
      <p:grpSp>
        <p:nvGrpSpPr>
          <p:cNvPr id="5" name="Group 5">
            <a:extLst>
              <a:ext uri="{FF2B5EF4-FFF2-40B4-BE49-F238E27FC236}">
                <a16:creationId xmlns:a16="http://schemas.microsoft.com/office/drawing/2014/main" id="{73747C0F-4EC4-DA86-6C11-A827EFA66095}"/>
              </a:ext>
            </a:extLst>
          </p:cNvPr>
          <p:cNvGrpSpPr/>
          <p:nvPr/>
        </p:nvGrpSpPr>
        <p:grpSpPr>
          <a:xfrm>
            <a:off x="5814999" y="6555254"/>
            <a:ext cx="11400071" cy="3187293"/>
            <a:chOff x="0" y="0"/>
            <a:chExt cx="3002488" cy="839452"/>
          </a:xfrm>
        </p:grpSpPr>
        <p:sp>
          <p:nvSpPr>
            <p:cNvPr id="6" name="Freeform 6">
              <a:extLst>
                <a:ext uri="{FF2B5EF4-FFF2-40B4-BE49-F238E27FC236}">
                  <a16:creationId xmlns:a16="http://schemas.microsoft.com/office/drawing/2014/main" id="{5E8AE094-CB41-0139-86E4-09C7C242CCE1}"/>
                </a:ext>
              </a:extLst>
            </p:cNvPr>
            <p:cNvSpPr/>
            <p:nvPr/>
          </p:nvSpPr>
          <p:spPr>
            <a:xfrm>
              <a:off x="0" y="0"/>
              <a:ext cx="3002488" cy="839452"/>
            </a:xfrm>
            <a:custGeom>
              <a:avLst/>
              <a:gdLst/>
              <a:ahLst/>
              <a:cxnLst/>
              <a:rect l="l" t="t" r="r" b="b"/>
              <a:pathLst>
                <a:path w="3002488" h="839452">
                  <a:moveTo>
                    <a:pt x="0" y="0"/>
                  </a:moveTo>
                  <a:lnTo>
                    <a:pt x="3002488" y="0"/>
                  </a:lnTo>
                  <a:lnTo>
                    <a:pt x="3002488" y="839452"/>
                  </a:lnTo>
                  <a:lnTo>
                    <a:pt x="0" y="839452"/>
                  </a:lnTo>
                  <a:close/>
                </a:path>
              </a:pathLst>
            </a:custGeom>
            <a:solidFill>
              <a:srgbClr val="000138"/>
            </a:solidFill>
            <a:ln w="23812" cap="sq">
              <a:solidFill>
                <a:srgbClr val="72EFAC"/>
              </a:solidFill>
              <a:prstDash val="solid"/>
              <a:miter/>
            </a:ln>
          </p:spPr>
          <p:txBody>
            <a:bodyPr/>
            <a:lstStyle/>
            <a:p>
              <a:endParaRPr lang="en-US"/>
            </a:p>
          </p:txBody>
        </p:sp>
        <p:sp>
          <p:nvSpPr>
            <p:cNvPr id="7" name="TextBox 7">
              <a:extLst>
                <a:ext uri="{FF2B5EF4-FFF2-40B4-BE49-F238E27FC236}">
                  <a16:creationId xmlns:a16="http://schemas.microsoft.com/office/drawing/2014/main" id="{8EAAA6DD-C30B-8E5D-FC0B-49E7773114B1}"/>
                </a:ext>
              </a:extLst>
            </p:cNvPr>
            <p:cNvSpPr txBox="1"/>
            <p:nvPr/>
          </p:nvSpPr>
          <p:spPr>
            <a:xfrm>
              <a:off x="0" y="-28575"/>
              <a:ext cx="3002488" cy="868027"/>
            </a:xfrm>
            <a:prstGeom prst="rect">
              <a:avLst/>
            </a:prstGeom>
          </p:spPr>
          <p:txBody>
            <a:bodyPr lIns="50800" tIns="50800" rIns="50800" bIns="50800" rtlCol="0" anchor="ctr"/>
            <a:lstStyle/>
            <a:p>
              <a:pPr algn="ctr">
                <a:lnSpc>
                  <a:spcPts val="2774"/>
                </a:lnSpc>
              </a:pPr>
              <a:endParaRPr/>
            </a:p>
          </p:txBody>
        </p:sp>
      </p:grpSp>
      <p:sp>
        <p:nvSpPr>
          <p:cNvPr id="8" name="TextBox 8">
            <a:extLst>
              <a:ext uri="{FF2B5EF4-FFF2-40B4-BE49-F238E27FC236}">
                <a16:creationId xmlns:a16="http://schemas.microsoft.com/office/drawing/2014/main" id="{CBA2E057-6895-9FA3-4803-F4C658122823}"/>
              </a:ext>
            </a:extLst>
          </p:cNvPr>
          <p:cNvSpPr txBox="1"/>
          <p:nvPr/>
        </p:nvSpPr>
        <p:spPr>
          <a:xfrm>
            <a:off x="6104819" y="7766749"/>
            <a:ext cx="11007732" cy="1251368"/>
          </a:xfrm>
          <a:prstGeom prst="rect">
            <a:avLst/>
          </a:prstGeom>
        </p:spPr>
        <p:txBody>
          <a:bodyPr lIns="0" tIns="0" rIns="0" bIns="0" rtlCol="0" anchor="t">
            <a:spAutoFit/>
          </a:bodyPr>
          <a:lstStyle/>
          <a:p>
            <a:pPr algn="ctr">
              <a:lnSpc>
                <a:spcPts val="5087"/>
              </a:lnSpc>
            </a:pPr>
            <a:r>
              <a:rPr lang="en-US" sz="3200" dirty="0">
                <a:solidFill>
                  <a:schemeClr val="bg1"/>
                </a:solidFill>
              </a:rPr>
              <a:t>"Accountability involves ensuring that AI systems and their creators are responsible for their actions and decisions."</a:t>
            </a:r>
            <a:endParaRPr lang="en-US" sz="3200" dirty="0">
              <a:solidFill>
                <a:schemeClr val="bg1"/>
              </a:solidFill>
              <a:latin typeface="Montserrat Light"/>
              <a:ea typeface="Montserrat Light"/>
              <a:cs typeface="Montserrat Light"/>
              <a:sym typeface="Montserrat Light"/>
            </a:endParaRPr>
          </a:p>
        </p:txBody>
      </p:sp>
      <p:sp>
        <p:nvSpPr>
          <p:cNvPr id="9" name="Freeform 9">
            <a:extLst>
              <a:ext uri="{FF2B5EF4-FFF2-40B4-BE49-F238E27FC236}">
                <a16:creationId xmlns:a16="http://schemas.microsoft.com/office/drawing/2014/main" id="{B211E93A-4EBE-359A-37DB-B3E8A85300ED}"/>
              </a:ext>
            </a:extLst>
          </p:cNvPr>
          <p:cNvSpPr/>
          <p:nvPr/>
        </p:nvSpPr>
        <p:spPr>
          <a:xfrm>
            <a:off x="13530626" y="6762838"/>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10" name="Freeform 10">
            <a:extLst>
              <a:ext uri="{FF2B5EF4-FFF2-40B4-BE49-F238E27FC236}">
                <a16:creationId xmlns:a16="http://schemas.microsoft.com/office/drawing/2014/main" id="{C3116756-B21F-B6F7-3E3D-F371E363917C}"/>
              </a:ext>
            </a:extLst>
          </p:cNvPr>
          <p:cNvSpPr/>
          <p:nvPr/>
        </p:nvSpPr>
        <p:spPr>
          <a:xfrm>
            <a:off x="-4119711" y="-7185054"/>
            <a:ext cx="10296822" cy="10413980"/>
          </a:xfrm>
          <a:custGeom>
            <a:avLst/>
            <a:gdLst/>
            <a:ahLst/>
            <a:cxnLst/>
            <a:rect l="l" t="t" r="r" b="b"/>
            <a:pathLst>
              <a:path w="10296822" h="10413980">
                <a:moveTo>
                  <a:pt x="0" y="0"/>
                </a:moveTo>
                <a:lnTo>
                  <a:pt x="10296822" y="0"/>
                </a:lnTo>
                <a:lnTo>
                  <a:pt x="10296822" y="10413980"/>
                </a:lnTo>
                <a:lnTo>
                  <a:pt x="0" y="10413980"/>
                </a:lnTo>
                <a:lnTo>
                  <a:pt x="0" y="0"/>
                </a:lnTo>
                <a:close/>
              </a:path>
            </a:pathLst>
          </a:custGeom>
          <a:blipFill>
            <a:blip r:embed="rId2">
              <a:alphaModFix amt="88000"/>
            </a:blip>
            <a:stretch>
              <a:fillRect/>
            </a:stretch>
          </a:blipFill>
        </p:spPr>
        <p:txBody>
          <a:bodyPr/>
          <a:lstStyle/>
          <a:p>
            <a:endParaRPr lang="en-US"/>
          </a:p>
        </p:txBody>
      </p:sp>
      <p:grpSp>
        <p:nvGrpSpPr>
          <p:cNvPr id="14" name="Group 14">
            <a:extLst>
              <a:ext uri="{FF2B5EF4-FFF2-40B4-BE49-F238E27FC236}">
                <a16:creationId xmlns:a16="http://schemas.microsoft.com/office/drawing/2014/main" id="{39F92D94-C309-8094-134C-17A486B0C823}"/>
              </a:ext>
            </a:extLst>
          </p:cNvPr>
          <p:cNvGrpSpPr/>
          <p:nvPr/>
        </p:nvGrpSpPr>
        <p:grpSpPr>
          <a:xfrm>
            <a:off x="9915715" y="5955802"/>
            <a:ext cx="364111" cy="364111"/>
            <a:chOff x="0" y="0"/>
            <a:chExt cx="812800" cy="812800"/>
          </a:xfrm>
        </p:grpSpPr>
        <p:sp>
          <p:nvSpPr>
            <p:cNvPr id="15" name="Freeform 15">
              <a:extLst>
                <a:ext uri="{FF2B5EF4-FFF2-40B4-BE49-F238E27FC236}">
                  <a16:creationId xmlns:a16="http://schemas.microsoft.com/office/drawing/2014/main" id="{B6391AD1-BEF0-BDC3-273F-7A27E90DAB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2EFAC"/>
            </a:solidFill>
          </p:spPr>
          <p:txBody>
            <a:bodyPr/>
            <a:lstStyle/>
            <a:p>
              <a:endParaRPr lang="en-US"/>
            </a:p>
          </p:txBody>
        </p:sp>
        <p:sp>
          <p:nvSpPr>
            <p:cNvPr id="16" name="TextBox 16">
              <a:extLst>
                <a:ext uri="{FF2B5EF4-FFF2-40B4-BE49-F238E27FC236}">
                  <a16:creationId xmlns:a16="http://schemas.microsoft.com/office/drawing/2014/main" id="{364F062F-D362-C6EF-4D21-E111AC1E4DD6}"/>
                </a:ext>
              </a:extLst>
            </p:cNvPr>
            <p:cNvSpPr txBox="1"/>
            <p:nvPr/>
          </p:nvSpPr>
          <p:spPr>
            <a:xfrm>
              <a:off x="76200" y="47625"/>
              <a:ext cx="660400" cy="688975"/>
            </a:xfrm>
            <a:prstGeom prst="rect">
              <a:avLst/>
            </a:prstGeom>
          </p:spPr>
          <p:txBody>
            <a:bodyPr lIns="50800" tIns="50800" rIns="50800" bIns="50800" rtlCol="0" anchor="ctr"/>
            <a:lstStyle/>
            <a:p>
              <a:pPr algn="ctr">
                <a:lnSpc>
                  <a:spcPts val="2774"/>
                </a:lnSpc>
              </a:pPr>
              <a:endParaRPr dirty="0"/>
            </a:p>
          </p:txBody>
        </p:sp>
      </p:grpSp>
      <p:grpSp>
        <p:nvGrpSpPr>
          <p:cNvPr id="17" name="Group 17">
            <a:extLst>
              <a:ext uri="{FF2B5EF4-FFF2-40B4-BE49-F238E27FC236}">
                <a16:creationId xmlns:a16="http://schemas.microsoft.com/office/drawing/2014/main" id="{4BB94E1C-9C67-4F99-1EA7-91E796085ADA}"/>
              </a:ext>
            </a:extLst>
          </p:cNvPr>
          <p:cNvGrpSpPr/>
          <p:nvPr/>
        </p:nvGrpSpPr>
        <p:grpSpPr>
          <a:xfrm>
            <a:off x="11350774" y="6399268"/>
            <a:ext cx="364111" cy="364111"/>
            <a:chOff x="0" y="0"/>
            <a:chExt cx="812800" cy="812800"/>
          </a:xfrm>
        </p:grpSpPr>
        <p:sp>
          <p:nvSpPr>
            <p:cNvPr id="18" name="Freeform 18">
              <a:extLst>
                <a:ext uri="{FF2B5EF4-FFF2-40B4-BE49-F238E27FC236}">
                  <a16:creationId xmlns:a16="http://schemas.microsoft.com/office/drawing/2014/main" id="{552F7FEA-2209-B594-4B04-587B96B419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2EFAC"/>
            </a:solidFill>
          </p:spPr>
          <p:txBody>
            <a:bodyPr/>
            <a:lstStyle/>
            <a:p>
              <a:endParaRPr lang="en-US"/>
            </a:p>
          </p:txBody>
        </p:sp>
        <p:sp>
          <p:nvSpPr>
            <p:cNvPr id="19" name="TextBox 19">
              <a:extLst>
                <a:ext uri="{FF2B5EF4-FFF2-40B4-BE49-F238E27FC236}">
                  <a16:creationId xmlns:a16="http://schemas.microsoft.com/office/drawing/2014/main" id="{C5BC3DD9-531C-9B49-6147-CBAC21B28BD2}"/>
                </a:ext>
              </a:extLst>
            </p:cNvPr>
            <p:cNvSpPr txBox="1"/>
            <p:nvPr/>
          </p:nvSpPr>
          <p:spPr>
            <a:xfrm>
              <a:off x="76200" y="47625"/>
              <a:ext cx="660400" cy="688975"/>
            </a:xfrm>
            <a:prstGeom prst="rect">
              <a:avLst/>
            </a:prstGeom>
          </p:spPr>
          <p:txBody>
            <a:bodyPr lIns="50800" tIns="50800" rIns="50800" bIns="50800" rtlCol="0" anchor="ctr"/>
            <a:lstStyle/>
            <a:p>
              <a:pPr algn="ctr">
                <a:lnSpc>
                  <a:spcPts val="2774"/>
                </a:lnSpc>
              </a:pPr>
              <a:endParaRPr dirty="0"/>
            </a:p>
          </p:txBody>
        </p:sp>
      </p:grpSp>
      <p:sp>
        <p:nvSpPr>
          <p:cNvPr id="20" name="Freeform 20">
            <a:extLst>
              <a:ext uri="{FF2B5EF4-FFF2-40B4-BE49-F238E27FC236}">
                <a16:creationId xmlns:a16="http://schemas.microsoft.com/office/drawing/2014/main" id="{836400DD-2F02-433E-505E-0B61E0671E9C}"/>
              </a:ext>
            </a:extLst>
          </p:cNvPr>
          <p:cNvSpPr/>
          <p:nvPr/>
        </p:nvSpPr>
        <p:spPr>
          <a:xfrm>
            <a:off x="13928420" y="4775175"/>
            <a:ext cx="6512846" cy="3069179"/>
          </a:xfrm>
          <a:custGeom>
            <a:avLst/>
            <a:gdLst/>
            <a:ahLst/>
            <a:cxnLst/>
            <a:rect l="l" t="t" r="r" b="b"/>
            <a:pathLst>
              <a:path w="6512846" h="3069179">
                <a:moveTo>
                  <a:pt x="0" y="0"/>
                </a:moveTo>
                <a:lnTo>
                  <a:pt x="6512846" y="0"/>
                </a:lnTo>
                <a:lnTo>
                  <a:pt x="6512846" y="3069178"/>
                </a:lnTo>
                <a:lnTo>
                  <a:pt x="0" y="3069178"/>
                </a:lnTo>
                <a:lnTo>
                  <a:pt x="0" y="0"/>
                </a:lnTo>
                <a:close/>
              </a:path>
            </a:pathLst>
          </a:custGeom>
          <a:blipFill>
            <a:blip r:embed="rId3">
              <a:alphaModFix amt="20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TextBox 21">
            <a:extLst>
              <a:ext uri="{FF2B5EF4-FFF2-40B4-BE49-F238E27FC236}">
                <a16:creationId xmlns:a16="http://schemas.microsoft.com/office/drawing/2014/main" id="{1CC8D7D2-EFA1-9456-1CF9-6B7E3473A2B9}"/>
              </a:ext>
            </a:extLst>
          </p:cNvPr>
          <p:cNvSpPr txBox="1"/>
          <p:nvPr/>
        </p:nvSpPr>
        <p:spPr>
          <a:xfrm>
            <a:off x="5145547" y="3435747"/>
            <a:ext cx="12069523" cy="1856790"/>
          </a:xfrm>
          <a:prstGeom prst="rect">
            <a:avLst/>
          </a:prstGeom>
        </p:spPr>
        <p:txBody>
          <a:bodyPr lIns="0" tIns="0" rIns="0" bIns="0" rtlCol="0" anchor="t">
            <a:spAutoFit/>
          </a:bodyPr>
          <a:lstStyle/>
          <a:p>
            <a:pPr algn="ctr">
              <a:lnSpc>
                <a:spcPts val="4955"/>
              </a:lnSpc>
            </a:pPr>
            <a:r>
              <a:rPr lang="en-US" sz="3200" dirty="0">
                <a:solidFill>
                  <a:schemeClr val="bg1"/>
                </a:solidFill>
              </a:rPr>
              <a:t>"Explainability refers to the clarity with which an AI system's operations and decisions can be understood by humans. It's about demystifying complex algorithms to make them accessible and understandable."</a:t>
            </a:r>
            <a:endParaRPr lang="en-US" sz="3200" dirty="0">
              <a:solidFill>
                <a:schemeClr val="bg1"/>
              </a:solidFill>
              <a:latin typeface="Montserrat Light"/>
              <a:ea typeface="Montserrat Light"/>
              <a:cs typeface="Montserrat Light"/>
              <a:sym typeface="Montserrat Light"/>
            </a:endParaRPr>
          </a:p>
        </p:txBody>
      </p:sp>
      <p:sp>
        <p:nvSpPr>
          <p:cNvPr id="22" name="TextBox 22">
            <a:extLst>
              <a:ext uri="{FF2B5EF4-FFF2-40B4-BE49-F238E27FC236}">
                <a16:creationId xmlns:a16="http://schemas.microsoft.com/office/drawing/2014/main" id="{93C30358-F788-F39A-5B23-87AB875656E6}"/>
              </a:ext>
            </a:extLst>
          </p:cNvPr>
          <p:cNvSpPr txBox="1"/>
          <p:nvPr/>
        </p:nvSpPr>
        <p:spPr>
          <a:xfrm>
            <a:off x="8438723" y="6784714"/>
            <a:ext cx="6030122" cy="757544"/>
          </a:xfrm>
          <a:prstGeom prst="rect">
            <a:avLst/>
          </a:prstGeom>
        </p:spPr>
        <p:txBody>
          <a:bodyPr lIns="0" tIns="0" rIns="0" bIns="0" rtlCol="0" anchor="t">
            <a:spAutoFit/>
          </a:bodyPr>
          <a:lstStyle/>
          <a:p>
            <a:pPr algn="ctr">
              <a:lnSpc>
                <a:spcPts val="6296"/>
              </a:lnSpc>
            </a:pPr>
            <a:r>
              <a:rPr lang="en-US" sz="4400" b="1" dirty="0">
                <a:solidFill>
                  <a:schemeClr val="bg1"/>
                </a:solidFill>
              </a:rPr>
              <a:t>Accountability</a:t>
            </a:r>
            <a:endParaRPr lang="en-US" sz="4400" b="1" spc="-8" dirty="0">
              <a:solidFill>
                <a:schemeClr val="bg1"/>
              </a:solidFill>
              <a:latin typeface="IBM Plex Sans Bold"/>
              <a:ea typeface="IBM Plex Sans Bold"/>
              <a:cs typeface="IBM Plex Sans Bold"/>
              <a:sym typeface="IBM Plex Sans Bold"/>
            </a:endParaRPr>
          </a:p>
        </p:txBody>
      </p:sp>
      <p:sp>
        <p:nvSpPr>
          <p:cNvPr id="23" name="TextBox 23">
            <a:extLst>
              <a:ext uri="{FF2B5EF4-FFF2-40B4-BE49-F238E27FC236}">
                <a16:creationId xmlns:a16="http://schemas.microsoft.com/office/drawing/2014/main" id="{C73DE6A8-F6B8-4729-D749-0B4CC11C57A6}"/>
              </a:ext>
            </a:extLst>
          </p:cNvPr>
          <p:cNvSpPr txBox="1"/>
          <p:nvPr/>
        </p:nvSpPr>
        <p:spPr>
          <a:xfrm>
            <a:off x="8019297" y="2603611"/>
            <a:ext cx="6261567" cy="742106"/>
          </a:xfrm>
          <a:prstGeom prst="rect">
            <a:avLst/>
          </a:prstGeom>
        </p:spPr>
        <p:txBody>
          <a:bodyPr lIns="0" tIns="0" rIns="0" bIns="0" rtlCol="0" anchor="t">
            <a:spAutoFit/>
          </a:bodyPr>
          <a:lstStyle/>
          <a:p>
            <a:pPr algn="ctr">
              <a:lnSpc>
                <a:spcPts val="6065"/>
              </a:lnSpc>
            </a:pPr>
            <a:r>
              <a:rPr lang="en-US" sz="4400" b="1" dirty="0">
                <a:solidFill>
                  <a:schemeClr val="bg1"/>
                </a:solidFill>
              </a:rPr>
              <a:t>Explainability</a:t>
            </a:r>
            <a:endParaRPr lang="en-US" sz="4400" b="1" spc="-8" dirty="0">
              <a:solidFill>
                <a:schemeClr val="bg1"/>
              </a:solidFill>
              <a:latin typeface="IBM Plex Sans Bold"/>
              <a:ea typeface="IBM Plex Sans Bold"/>
              <a:cs typeface="IBM Plex Sans Bold"/>
              <a:sym typeface="IBM Plex Sans Bold"/>
            </a:endParaRPr>
          </a:p>
        </p:txBody>
      </p:sp>
      <p:sp>
        <p:nvSpPr>
          <p:cNvPr id="24" name="Freeform 24">
            <a:extLst>
              <a:ext uri="{FF2B5EF4-FFF2-40B4-BE49-F238E27FC236}">
                <a16:creationId xmlns:a16="http://schemas.microsoft.com/office/drawing/2014/main" id="{7F70286D-BE48-1B55-B501-34E8FB52630A}"/>
              </a:ext>
            </a:extLst>
          </p:cNvPr>
          <p:cNvSpPr/>
          <p:nvPr/>
        </p:nvSpPr>
        <p:spPr>
          <a:xfrm>
            <a:off x="14667742" y="7340722"/>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5">
              <a:alphaModFix amt="5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a:extLst>
              <a:ext uri="{FF2B5EF4-FFF2-40B4-BE49-F238E27FC236}">
                <a16:creationId xmlns:a16="http://schemas.microsoft.com/office/drawing/2014/main" id="{718D7371-E76E-5FC8-17C8-6D02A1C6091A}"/>
              </a:ext>
            </a:extLst>
          </p:cNvPr>
          <p:cNvSpPr/>
          <p:nvPr/>
        </p:nvSpPr>
        <p:spPr>
          <a:xfrm flipH="1" flipV="1">
            <a:off x="-1679848" y="-191826"/>
            <a:ext cx="4151122" cy="4114800"/>
          </a:xfrm>
          <a:custGeom>
            <a:avLst/>
            <a:gdLst/>
            <a:ahLst/>
            <a:cxnLst/>
            <a:rect l="l" t="t" r="r" b="b"/>
            <a:pathLst>
              <a:path w="4151122" h="4114800">
                <a:moveTo>
                  <a:pt x="4151122" y="4114800"/>
                </a:moveTo>
                <a:lnTo>
                  <a:pt x="0" y="4114800"/>
                </a:lnTo>
                <a:lnTo>
                  <a:pt x="0" y="0"/>
                </a:lnTo>
                <a:lnTo>
                  <a:pt x="4151122" y="0"/>
                </a:lnTo>
                <a:lnTo>
                  <a:pt x="4151122" y="4114800"/>
                </a:lnTo>
                <a:close/>
              </a:path>
            </a:pathLst>
          </a:custGeom>
          <a:blipFill>
            <a:blip r:embed="rId5">
              <a:alphaModFix amt="5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TextBox 26">
            <a:extLst>
              <a:ext uri="{FF2B5EF4-FFF2-40B4-BE49-F238E27FC236}">
                <a16:creationId xmlns:a16="http://schemas.microsoft.com/office/drawing/2014/main" id="{1FFD8109-FAC1-E118-20F6-7EFB3EB16FC0}"/>
              </a:ext>
            </a:extLst>
          </p:cNvPr>
          <p:cNvSpPr txBox="1"/>
          <p:nvPr/>
        </p:nvSpPr>
        <p:spPr>
          <a:xfrm>
            <a:off x="1088957" y="414164"/>
            <a:ext cx="15709956" cy="1769715"/>
          </a:xfrm>
          <a:prstGeom prst="rect">
            <a:avLst/>
          </a:prstGeom>
        </p:spPr>
        <p:txBody>
          <a:bodyPr lIns="0" tIns="0" rIns="0" bIns="0" rtlCol="0" anchor="t">
            <a:spAutoFit/>
          </a:bodyPr>
          <a:lstStyle/>
          <a:p>
            <a:pPr algn="ctr">
              <a:lnSpc>
                <a:spcPts val="6899"/>
              </a:lnSpc>
            </a:pPr>
            <a:r>
              <a:rPr lang="en-US" sz="6000" b="1" spc="-13" dirty="0">
                <a:solidFill>
                  <a:schemeClr val="bg1"/>
                </a:solidFill>
                <a:latin typeface="IBM Plex Sans Bold"/>
                <a:ea typeface="IBM Plex Sans Bold"/>
                <a:cs typeface="IBM Plex Sans Bold"/>
                <a:sym typeface="IBM Plex Sans Bold"/>
              </a:rPr>
              <a:t>Introduction to </a:t>
            </a:r>
            <a:r>
              <a:rPr lang="en-US" sz="6000" b="1" dirty="0">
                <a:solidFill>
                  <a:schemeClr val="bg1"/>
                </a:solidFill>
                <a:latin typeface="IBM Plex Sans Bold"/>
              </a:rPr>
              <a:t>Explainability and Accountability in AI</a:t>
            </a:r>
            <a:endParaRPr lang="en-US" sz="6000" b="1" spc="-13" dirty="0">
              <a:solidFill>
                <a:schemeClr val="bg1"/>
              </a:solidFill>
              <a:latin typeface="IBM Plex Sans Bold"/>
              <a:ea typeface="IBM Plex Sans Bold"/>
              <a:cs typeface="IBM Plex Sans Bold"/>
              <a:sym typeface="IBM Plex Sans Bold"/>
            </a:endParaRPr>
          </a:p>
        </p:txBody>
      </p:sp>
      <p:grpSp>
        <p:nvGrpSpPr>
          <p:cNvPr id="27" name="Group 27">
            <a:extLst>
              <a:ext uri="{FF2B5EF4-FFF2-40B4-BE49-F238E27FC236}">
                <a16:creationId xmlns:a16="http://schemas.microsoft.com/office/drawing/2014/main" id="{52556C2A-BD13-73D7-C622-D281E3BB30E1}"/>
              </a:ext>
            </a:extLst>
          </p:cNvPr>
          <p:cNvGrpSpPr/>
          <p:nvPr/>
        </p:nvGrpSpPr>
        <p:grpSpPr>
          <a:xfrm rot="-10800000">
            <a:off x="1028700" y="9077543"/>
            <a:ext cx="1786618" cy="180757"/>
            <a:chOff x="0" y="0"/>
            <a:chExt cx="470550" cy="47607"/>
          </a:xfrm>
        </p:grpSpPr>
        <p:sp>
          <p:nvSpPr>
            <p:cNvPr id="28" name="Freeform 28">
              <a:extLst>
                <a:ext uri="{FF2B5EF4-FFF2-40B4-BE49-F238E27FC236}">
                  <a16:creationId xmlns:a16="http://schemas.microsoft.com/office/drawing/2014/main" id="{6F868ECD-DABB-B854-4710-B04594D426DC}"/>
                </a:ext>
              </a:extLst>
            </p:cNvPr>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29" name="TextBox 29">
              <a:extLst>
                <a:ext uri="{FF2B5EF4-FFF2-40B4-BE49-F238E27FC236}">
                  <a16:creationId xmlns:a16="http://schemas.microsoft.com/office/drawing/2014/main" id="{1A497A5E-3D11-8ED9-9075-16E6DF5DEDAB}"/>
                </a:ext>
              </a:extLst>
            </p:cNvPr>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pic>
        <p:nvPicPr>
          <p:cNvPr id="32" name="Picture 2" descr="Ninja PixArt">
            <a:extLst>
              <a:ext uri="{FF2B5EF4-FFF2-40B4-BE49-F238E27FC236}">
                <a16:creationId xmlns:a16="http://schemas.microsoft.com/office/drawing/2014/main" id="{A7988B1C-C9D6-5F54-4837-C754395762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99" y="2935332"/>
            <a:ext cx="3981663" cy="5897550"/>
          </a:xfrm>
          <a:prstGeom prst="roundRect">
            <a:avLst>
              <a:gd name="adj" fmla="val 11111"/>
            </a:avLst>
          </a:prstGeom>
          <a:ln w="190500" cap="rnd">
            <a:no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68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a:extLst>
            <a:ext uri="{FF2B5EF4-FFF2-40B4-BE49-F238E27FC236}">
              <a16:creationId xmlns:a16="http://schemas.microsoft.com/office/drawing/2014/main" id="{CC378DBB-7207-BA65-0D64-35640F82D54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6972EDC-19F1-FABA-4DA4-F2D0C6FEAF53}"/>
              </a:ext>
            </a:extLst>
          </p:cNvPr>
          <p:cNvSpPr txBox="1"/>
          <p:nvPr/>
        </p:nvSpPr>
        <p:spPr>
          <a:xfrm>
            <a:off x="951554" y="716581"/>
            <a:ext cx="16418503" cy="859210"/>
          </a:xfrm>
          <a:prstGeom prst="rect">
            <a:avLst/>
          </a:prstGeom>
        </p:spPr>
        <p:txBody>
          <a:bodyPr lIns="0" tIns="0" rIns="0" bIns="0" rtlCol="0" anchor="t">
            <a:spAutoFit/>
          </a:bodyPr>
          <a:lstStyle/>
          <a:p>
            <a:pPr algn="ctr">
              <a:lnSpc>
                <a:spcPts val="6680"/>
              </a:lnSpc>
            </a:pPr>
            <a:r>
              <a:rPr lang="en-US" sz="6600" b="1" dirty="0">
                <a:solidFill>
                  <a:schemeClr val="bg1"/>
                </a:solidFill>
              </a:rPr>
              <a:t>Why is it Important?</a:t>
            </a:r>
            <a:endParaRPr lang="en-US" sz="6600" b="1" spc="-12" dirty="0">
              <a:solidFill>
                <a:schemeClr val="bg1"/>
              </a:solidFill>
              <a:latin typeface="IBM Plex Sans Bold"/>
              <a:ea typeface="IBM Plex Sans Bold"/>
              <a:cs typeface="IBM Plex Sans Bold"/>
              <a:sym typeface="IBM Plex Sans Bold"/>
            </a:endParaRPr>
          </a:p>
        </p:txBody>
      </p:sp>
      <p:grpSp>
        <p:nvGrpSpPr>
          <p:cNvPr id="3" name="Group 3">
            <a:extLst>
              <a:ext uri="{FF2B5EF4-FFF2-40B4-BE49-F238E27FC236}">
                <a16:creationId xmlns:a16="http://schemas.microsoft.com/office/drawing/2014/main" id="{7796E9E4-C3C2-048C-F771-6861E5F2BC7A}"/>
              </a:ext>
            </a:extLst>
          </p:cNvPr>
          <p:cNvGrpSpPr/>
          <p:nvPr/>
        </p:nvGrpSpPr>
        <p:grpSpPr>
          <a:xfrm>
            <a:off x="951554" y="2655135"/>
            <a:ext cx="16878373" cy="5643014"/>
            <a:chOff x="0" y="0"/>
            <a:chExt cx="4445333" cy="1486226"/>
          </a:xfrm>
        </p:grpSpPr>
        <p:sp>
          <p:nvSpPr>
            <p:cNvPr id="4" name="Freeform 4">
              <a:extLst>
                <a:ext uri="{FF2B5EF4-FFF2-40B4-BE49-F238E27FC236}">
                  <a16:creationId xmlns:a16="http://schemas.microsoft.com/office/drawing/2014/main" id="{EC531030-E081-357E-7ED1-40B164D92857}"/>
                </a:ext>
              </a:extLst>
            </p:cNvPr>
            <p:cNvSpPr/>
            <p:nvPr/>
          </p:nvSpPr>
          <p:spPr>
            <a:xfrm>
              <a:off x="0" y="0"/>
              <a:ext cx="4445333" cy="1486226"/>
            </a:xfrm>
            <a:custGeom>
              <a:avLst/>
              <a:gdLst/>
              <a:ahLst/>
              <a:cxnLst/>
              <a:rect l="l" t="t" r="r" b="b"/>
              <a:pathLst>
                <a:path w="4445333" h="1486226">
                  <a:moveTo>
                    <a:pt x="0" y="0"/>
                  </a:moveTo>
                  <a:lnTo>
                    <a:pt x="4445333" y="0"/>
                  </a:lnTo>
                  <a:lnTo>
                    <a:pt x="4445333" y="1486226"/>
                  </a:lnTo>
                  <a:lnTo>
                    <a:pt x="0" y="1486226"/>
                  </a:lnTo>
                  <a:close/>
                </a:path>
              </a:pathLst>
            </a:custGeom>
            <a:solidFill>
              <a:srgbClr val="000138"/>
            </a:solidFill>
            <a:ln w="23812" cap="sq">
              <a:solidFill>
                <a:srgbClr val="72EFAC"/>
              </a:solidFill>
              <a:prstDash val="solid"/>
              <a:miter/>
            </a:ln>
          </p:spPr>
          <p:txBody>
            <a:bodyPr/>
            <a:lstStyle/>
            <a:p>
              <a:endParaRPr lang="en-US"/>
            </a:p>
          </p:txBody>
        </p:sp>
        <p:sp>
          <p:nvSpPr>
            <p:cNvPr id="5" name="TextBox 5">
              <a:extLst>
                <a:ext uri="{FF2B5EF4-FFF2-40B4-BE49-F238E27FC236}">
                  <a16:creationId xmlns:a16="http://schemas.microsoft.com/office/drawing/2014/main" id="{3793EFE3-D94A-9BFC-7DF5-AC93A4FEE50A}"/>
                </a:ext>
              </a:extLst>
            </p:cNvPr>
            <p:cNvSpPr txBox="1"/>
            <p:nvPr/>
          </p:nvSpPr>
          <p:spPr>
            <a:xfrm>
              <a:off x="0" y="-28575"/>
              <a:ext cx="4445333" cy="1514801"/>
            </a:xfrm>
            <a:prstGeom prst="rect">
              <a:avLst/>
            </a:prstGeom>
          </p:spPr>
          <p:txBody>
            <a:bodyPr lIns="50800" tIns="50800" rIns="50800" bIns="50800" rtlCol="0" anchor="ctr"/>
            <a:lstStyle/>
            <a:p>
              <a:pPr algn="ctr">
                <a:lnSpc>
                  <a:spcPts val="2774"/>
                </a:lnSpc>
              </a:pPr>
              <a:endParaRPr/>
            </a:p>
          </p:txBody>
        </p:sp>
      </p:grpSp>
      <p:sp>
        <p:nvSpPr>
          <p:cNvPr id="6" name="Freeform 6">
            <a:extLst>
              <a:ext uri="{FF2B5EF4-FFF2-40B4-BE49-F238E27FC236}">
                <a16:creationId xmlns:a16="http://schemas.microsoft.com/office/drawing/2014/main" id="{ED8CD199-0156-1D59-5DF1-542CF6F57757}"/>
              </a:ext>
            </a:extLst>
          </p:cNvPr>
          <p:cNvSpPr/>
          <p:nvPr/>
        </p:nvSpPr>
        <p:spPr>
          <a:xfrm>
            <a:off x="14895915" y="-3044149"/>
            <a:ext cx="9908394" cy="10021132"/>
          </a:xfrm>
          <a:custGeom>
            <a:avLst/>
            <a:gdLst/>
            <a:ahLst/>
            <a:cxnLst/>
            <a:rect l="l" t="t" r="r" b="b"/>
            <a:pathLst>
              <a:path w="9908394" h="10021132">
                <a:moveTo>
                  <a:pt x="0" y="0"/>
                </a:moveTo>
                <a:lnTo>
                  <a:pt x="9908395" y="0"/>
                </a:lnTo>
                <a:lnTo>
                  <a:pt x="9908395"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7" name="Freeform 7">
            <a:extLst>
              <a:ext uri="{FF2B5EF4-FFF2-40B4-BE49-F238E27FC236}">
                <a16:creationId xmlns:a16="http://schemas.microsoft.com/office/drawing/2014/main" id="{7527E2E7-EFE3-71C3-3123-40B29CBC8D59}"/>
              </a:ext>
            </a:extLst>
          </p:cNvPr>
          <p:cNvSpPr/>
          <p:nvPr/>
        </p:nvSpPr>
        <p:spPr>
          <a:xfrm>
            <a:off x="-6700299" y="1612181"/>
            <a:ext cx="10296822" cy="10413980"/>
          </a:xfrm>
          <a:custGeom>
            <a:avLst/>
            <a:gdLst/>
            <a:ahLst/>
            <a:cxnLst/>
            <a:rect l="l" t="t" r="r" b="b"/>
            <a:pathLst>
              <a:path w="10296822" h="10413980">
                <a:moveTo>
                  <a:pt x="0" y="0"/>
                </a:moveTo>
                <a:lnTo>
                  <a:pt x="10296822" y="0"/>
                </a:lnTo>
                <a:lnTo>
                  <a:pt x="10296822"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8" name="Freeform 8">
            <a:extLst>
              <a:ext uri="{FF2B5EF4-FFF2-40B4-BE49-F238E27FC236}">
                <a16:creationId xmlns:a16="http://schemas.microsoft.com/office/drawing/2014/main" id="{5AEBCE9E-D9EA-8019-DBBC-A1722505874A}"/>
              </a:ext>
            </a:extLst>
          </p:cNvPr>
          <p:cNvSpPr/>
          <p:nvPr/>
        </p:nvSpPr>
        <p:spPr>
          <a:xfrm flipH="1">
            <a:off x="-2628900" y="630856"/>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884F0C9F-2882-6122-2FAF-EBEC017C232E}"/>
              </a:ext>
            </a:extLst>
          </p:cNvPr>
          <p:cNvSpPr txBox="1"/>
          <p:nvPr/>
        </p:nvSpPr>
        <p:spPr>
          <a:xfrm>
            <a:off x="1028700" y="4472793"/>
            <a:ext cx="8161935" cy="2955874"/>
          </a:xfrm>
          <a:prstGeom prst="rect">
            <a:avLst/>
          </a:prstGeom>
        </p:spPr>
        <p:txBody>
          <a:bodyPr lIns="0" tIns="0" rIns="0" bIns="0" rtlCol="0" anchor="t">
            <a:spAutoFit/>
          </a:bodyPr>
          <a:lstStyle/>
          <a:p>
            <a:pPr marL="524535" lvl="1" indent="-262268" algn="l">
              <a:lnSpc>
                <a:spcPts val="3913"/>
              </a:lnSpc>
              <a:buFont typeface="Arial"/>
              <a:buChar char="•"/>
            </a:pPr>
            <a:r>
              <a:rPr lang="en-US" sz="2800" b="1" dirty="0">
                <a:solidFill>
                  <a:schemeClr val="bg1"/>
                </a:solidFill>
              </a:rPr>
              <a:t>Trust and Transparency</a:t>
            </a:r>
            <a:r>
              <a:rPr lang="en-US" sz="2800" dirty="0">
                <a:solidFill>
                  <a:schemeClr val="bg1"/>
                </a:solidFill>
              </a:rPr>
              <a:t>: "Understanding AI decisions builds trust and promotes acceptance."</a:t>
            </a:r>
            <a:endParaRPr lang="en-US" sz="2800" dirty="0">
              <a:solidFill>
                <a:schemeClr val="bg1"/>
              </a:solidFill>
              <a:latin typeface="Montserrat Light"/>
              <a:ea typeface="Montserrat Light"/>
              <a:cs typeface="Montserrat Light"/>
              <a:sym typeface="Montserrat Light"/>
            </a:endParaRPr>
          </a:p>
          <a:p>
            <a:pPr marL="524535" lvl="1" indent="-262268" algn="l">
              <a:lnSpc>
                <a:spcPts val="3913"/>
              </a:lnSpc>
              <a:buFont typeface="Arial"/>
              <a:buChar char="•"/>
            </a:pPr>
            <a:r>
              <a:rPr lang="en-US" sz="2800" b="1" dirty="0">
                <a:solidFill>
                  <a:schemeClr val="bg1"/>
                </a:solidFill>
              </a:rPr>
              <a:t>Error Identification</a:t>
            </a:r>
            <a:r>
              <a:rPr lang="en-US" sz="2800" dirty="0">
                <a:solidFill>
                  <a:schemeClr val="bg1"/>
                </a:solidFill>
              </a:rPr>
              <a:t>: "Clear explanations help identify and correct errors, ensuring accuracy.“</a:t>
            </a:r>
          </a:p>
          <a:p>
            <a:pPr marL="524535" lvl="1" indent="-262268" algn="l">
              <a:lnSpc>
                <a:spcPts val="3913"/>
              </a:lnSpc>
              <a:buFont typeface="Arial"/>
              <a:buChar char="•"/>
            </a:pPr>
            <a:r>
              <a:rPr lang="en-US" sz="2800" b="1" dirty="0">
                <a:solidFill>
                  <a:schemeClr val="bg1"/>
                </a:solidFill>
              </a:rPr>
              <a:t>Ethical Compliance</a:t>
            </a:r>
            <a:r>
              <a:rPr lang="en-US" sz="2800" dirty="0">
                <a:solidFill>
                  <a:schemeClr val="bg1"/>
                </a:solidFill>
              </a:rPr>
              <a:t>: "Explainable systems are easier to audit for ethical standards, promoting fairness."</a:t>
            </a:r>
            <a:endParaRPr lang="en-US" sz="2800" dirty="0">
              <a:solidFill>
                <a:schemeClr val="bg1"/>
              </a:solidFill>
              <a:latin typeface="Montserrat Light"/>
              <a:ea typeface="Montserrat Light"/>
              <a:cs typeface="Montserrat Light"/>
              <a:sym typeface="Montserrat Light"/>
            </a:endParaRPr>
          </a:p>
        </p:txBody>
      </p:sp>
      <p:sp>
        <p:nvSpPr>
          <p:cNvPr id="10" name="TextBox 10">
            <a:extLst>
              <a:ext uri="{FF2B5EF4-FFF2-40B4-BE49-F238E27FC236}">
                <a16:creationId xmlns:a16="http://schemas.microsoft.com/office/drawing/2014/main" id="{40265CA8-D808-BB5E-E52C-05E35E05A7DD}"/>
              </a:ext>
            </a:extLst>
          </p:cNvPr>
          <p:cNvSpPr txBox="1"/>
          <p:nvPr/>
        </p:nvSpPr>
        <p:spPr>
          <a:xfrm>
            <a:off x="1737907" y="3341355"/>
            <a:ext cx="5896785" cy="634404"/>
          </a:xfrm>
          <a:prstGeom prst="rect">
            <a:avLst/>
          </a:prstGeom>
        </p:spPr>
        <p:txBody>
          <a:bodyPr lIns="0" tIns="0" rIns="0" bIns="0" rtlCol="0" anchor="t">
            <a:spAutoFit/>
          </a:bodyPr>
          <a:lstStyle/>
          <a:p>
            <a:pPr algn="ctr">
              <a:lnSpc>
                <a:spcPts val="5163"/>
              </a:lnSpc>
            </a:pPr>
            <a:r>
              <a:rPr lang="en-US" sz="4000" b="1" dirty="0">
                <a:solidFill>
                  <a:schemeClr val="bg1"/>
                </a:solidFill>
              </a:rPr>
              <a:t>Explainability</a:t>
            </a:r>
            <a:endParaRPr lang="en-US" sz="4000" b="1" spc="-7" dirty="0">
              <a:solidFill>
                <a:srgbClr val="FFFFFF"/>
              </a:solidFill>
              <a:latin typeface="IBM Plex Sans Bold"/>
              <a:ea typeface="IBM Plex Sans Bold"/>
              <a:cs typeface="IBM Plex Sans Bold"/>
              <a:sym typeface="IBM Plex Sans Bold"/>
            </a:endParaRPr>
          </a:p>
        </p:txBody>
      </p:sp>
      <p:sp>
        <p:nvSpPr>
          <p:cNvPr id="11" name="TextBox 11">
            <a:extLst>
              <a:ext uri="{FF2B5EF4-FFF2-40B4-BE49-F238E27FC236}">
                <a16:creationId xmlns:a16="http://schemas.microsoft.com/office/drawing/2014/main" id="{CD4AB4EB-E84A-F606-A108-3FC9DE5269BC}"/>
              </a:ext>
            </a:extLst>
          </p:cNvPr>
          <p:cNvSpPr txBox="1"/>
          <p:nvPr/>
        </p:nvSpPr>
        <p:spPr>
          <a:xfrm>
            <a:off x="9077125" y="4276441"/>
            <a:ext cx="8292932" cy="3671390"/>
          </a:xfrm>
          <a:prstGeom prst="rect">
            <a:avLst/>
          </a:prstGeom>
        </p:spPr>
        <p:txBody>
          <a:bodyPr lIns="0" tIns="0" rIns="0" bIns="0" rtlCol="0" anchor="t">
            <a:spAutoFit/>
          </a:bodyPr>
          <a:lstStyle/>
          <a:p>
            <a:pPr marL="485724" lvl="1" indent="-242862" algn="just">
              <a:lnSpc>
                <a:spcPts val="3624"/>
              </a:lnSpc>
              <a:buFont typeface="Arial"/>
              <a:buChar char="•"/>
            </a:pPr>
            <a:r>
              <a:rPr lang="en-US" sz="2800" b="1" dirty="0">
                <a:solidFill>
                  <a:schemeClr val="bg1"/>
                </a:solidFill>
              </a:rPr>
              <a:t>Responsibility</a:t>
            </a:r>
            <a:r>
              <a:rPr lang="en-US" sz="2800" dirty="0">
                <a:solidFill>
                  <a:schemeClr val="bg1"/>
                </a:solidFill>
              </a:rPr>
              <a:t>: "Clarifies who is responsible for AI actions, whether it’s developers, operators, or stakeholders.“</a:t>
            </a:r>
          </a:p>
          <a:p>
            <a:pPr marL="485724" lvl="1" indent="-242862" algn="just">
              <a:lnSpc>
                <a:spcPts val="3624"/>
              </a:lnSpc>
              <a:buFont typeface="Arial"/>
              <a:buChar char="•"/>
            </a:pPr>
            <a:r>
              <a:rPr lang="en-US" sz="2800" b="1" dirty="0">
                <a:solidFill>
                  <a:schemeClr val="bg1"/>
                </a:solidFill>
              </a:rPr>
              <a:t>Ethical Standards</a:t>
            </a:r>
            <a:r>
              <a:rPr lang="en-US" sz="2800" dirty="0">
                <a:solidFill>
                  <a:schemeClr val="bg1"/>
                </a:solidFill>
              </a:rPr>
              <a:t>: "Promotes adherence to ethical guidelines, ensuring AI operates within societal norms.“</a:t>
            </a:r>
          </a:p>
          <a:p>
            <a:pPr marL="485724" lvl="1" indent="-242862" algn="just">
              <a:lnSpc>
                <a:spcPts val="3624"/>
              </a:lnSpc>
              <a:buFont typeface="Arial"/>
              <a:buChar char="•"/>
            </a:pPr>
            <a:r>
              <a:rPr lang="en-US" sz="2800" b="1" dirty="0">
                <a:solidFill>
                  <a:schemeClr val="bg1"/>
                </a:solidFill>
              </a:rPr>
              <a:t>Corrective Actions</a:t>
            </a:r>
            <a:r>
              <a:rPr lang="en-US" sz="2800" dirty="0">
                <a:solidFill>
                  <a:schemeClr val="bg1"/>
                </a:solidFill>
              </a:rPr>
              <a:t>: "Enables implementation of corrective measures when AI systems go wrong."</a:t>
            </a:r>
            <a:endParaRPr lang="en-US" sz="2800" dirty="0">
              <a:solidFill>
                <a:schemeClr val="bg1"/>
              </a:solidFill>
              <a:latin typeface="Montserrat Light"/>
              <a:ea typeface="Montserrat Light"/>
              <a:cs typeface="Montserrat Light"/>
              <a:sym typeface="Montserrat Light"/>
            </a:endParaRPr>
          </a:p>
        </p:txBody>
      </p:sp>
      <p:sp>
        <p:nvSpPr>
          <p:cNvPr id="12" name="TextBox 12">
            <a:extLst>
              <a:ext uri="{FF2B5EF4-FFF2-40B4-BE49-F238E27FC236}">
                <a16:creationId xmlns:a16="http://schemas.microsoft.com/office/drawing/2014/main" id="{F4202141-26A3-88FE-DFB4-3DE214CE7DCA}"/>
              </a:ext>
            </a:extLst>
          </p:cNvPr>
          <p:cNvSpPr txBox="1"/>
          <p:nvPr/>
        </p:nvSpPr>
        <p:spPr>
          <a:xfrm>
            <a:off x="9558253" y="3182884"/>
            <a:ext cx="5888847" cy="740203"/>
          </a:xfrm>
          <a:prstGeom prst="rect">
            <a:avLst/>
          </a:prstGeom>
        </p:spPr>
        <p:txBody>
          <a:bodyPr lIns="0" tIns="0" rIns="0" bIns="0" rtlCol="0" anchor="t">
            <a:spAutoFit/>
          </a:bodyPr>
          <a:lstStyle/>
          <a:p>
            <a:pPr algn="ctr">
              <a:lnSpc>
                <a:spcPts val="6296"/>
              </a:lnSpc>
            </a:pPr>
            <a:r>
              <a:rPr lang="en-US" sz="4000" b="1" dirty="0">
                <a:solidFill>
                  <a:schemeClr val="bg1"/>
                </a:solidFill>
              </a:rPr>
              <a:t>Accountability</a:t>
            </a:r>
            <a:endParaRPr lang="en-US" sz="4000" b="1" spc="-8" dirty="0">
              <a:solidFill>
                <a:schemeClr val="bg1"/>
              </a:solidFill>
              <a:latin typeface="IBM Plex Sans Bold"/>
              <a:ea typeface="IBM Plex Sans Bold"/>
              <a:cs typeface="IBM Plex Sans Bold"/>
              <a:sym typeface="IBM Plex Sans Bold"/>
            </a:endParaRPr>
          </a:p>
        </p:txBody>
      </p:sp>
      <p:grpSp>
        <p:nvGrpSpPr>
          <p:cNvPr id="13" name="Group 13">
            <a:extLst>
              <a:ext uri="{FF2B5EF4-FFF2-40B4-BE49-F238E27FC236}">
                <a16:creationId xmlns:a16="http://schemas.microsoft.com/office/drawing/2014/main" id="{B5FFA5BC-E3CA-85A4-6B5C-691DEF3E7779}"/>
              </a:ext>
            </a:extLst>
          </p:cNvPr>
          <p:cNvGrpSpPr/>
          <p:nvPr/>
        </p:nvGrpSpPr>
        <p:grpSpPr>
          <a:xfrm rot="-10800000">
            <a:off x="13337264" y="2655135"/>
            <a:ext cx="1786618" cy="180757"/>
            <a:chOff x="0" y="0"/>
            <a:chExt cx="470550" cy="47607"/>
          </a:xfrm>
        </p:grpSpPr>
        <p:sp>
          <p:nvSpPr>
            <p:cNvPr id="14" name="Freeform 14">
              <a:extLst>
                <a:ext uri="{FF2B5EF4-FFF2-40B4-BE49-F238E27FC236}">
                  <a16:creationId xmlns:a16="http://schemas.microsoft.com/office/drawing/2014/main" id="{EC3FDB58-FAFE-5BD4-88E0-B0C4A8A754EF}"/>
                </a:ext>
              </a:extLst>
            </p:cNvPr>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5" name="TextBox 15">
              <a:extLst>
                <a:ext uri="{FF2B5EF4-FFF2-40B4-BE49-F238E27FC236}">
                  <a16:creationId xmlns:a16="http://schemas.microsoft.com/office/drawing/2014/main" id="{57E00F5C-0FC7-C4E1-7840-4C0444730FFD}"/>
                </a:ext>
              </a:extLst>
            </p:cNvPr>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
        <p:nvSpPr>
          <p:cNvPr id="16" name="Freeform 16">
            <a:extLst>
              <a:ext uri="{FF2B5EF4-FFF2-40B4-BE49-F238E27FC236}">
                <a16:creationId xmlns:a16="http://schemas.microsoft.com/office/drawing/2014/main" id="{8B29C933-2342-F18A-CC0C-E6EBAA035B29}"/>
              </a:ext>
            </a:extLst>
          </p:cNvPr>
          <p:cNvSpPr/>
          <p:nvPr/>
        </p:nvSpPr>
        <p:spPr>
          <a:xfrm rot="-5400000">
            <a:off x="15105720" y="-445219"/>
            <a:ext cx="4151122" cy="4114800"/>
          </a:xfrm>
          <a:custGeom>
            <a:avLst/>
            <a:gdLst/>
            <a:ahLst/>
            <a:cxnLst/>
            <a:rect l="l" t="t" r="r" b="b"/>
            <a:pathLst>
              <a:path w="4151122" h="4114800">
                <a:moveTo>
                  <a:pt x="0" y="0"/>
                </a:moveTo>
                <a:lnTo>
                  <a:pt x="4151123" y="0"/>
                </a:lnTo>
                <a:lnTo>
                  <a:pt x="4151123" y="4114800"/>
                </a:lnTo>
                <a:lnTo>
                  <a:pt x="0" y="4114800"/>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424C737F-8991-2CBA-1335-E1B502334680}"/>
              </a:ext>
            </a:extLst>
          </p:cNvPr>
          <p:cNvSpPr/>
          <p:nvPr/>
        </p:nvSpPr>
        <p:spPr>
          <a:xfrm rot="-5094291" flipH="1" flipV="1">
            <a:off x="-856722" y="7152009"/>
            <a:ext cx="3770843" cy="3737848"/>
          </a:xfrm>
          <a:custGeom>
            <a:avLst/>
            <a:gdLst/>
            <a:ahLst/>
            <a:cxnLst/>
            <a:rect l="l" t="t" r="r" b="b"/>
            <a:pathLst>
              <a:path w="3770843" h="3737848">
                <a:moveTo>
                  <a:pt x="3770844" y="3737848"/>
                </a:moveTo>
                <a:lnTo>
                  <a:pt x="0" y="3737848"/>
                </a:lnTo>
                <a:lnTo>
                  <a:pt x="0" y="0"/>
                </a:lnTo>
                <a:lnTo>
                  <a:pt x="3770844" y="0"/>
                </a:lnTo>
                <a:lnTo>
                  <a:pt x="3770844" y="373784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81645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a:extLst>
            <a:ext uri="{FF2B5EF4-FFF2-40B4-BE49-F238E27FC236}">
              <a16:creationId xmlns:a16="http://schemas.microsoft.com/office/drawing/2014/main" id="{5EA96BE5-EC6D-8606-7BDB-C26E3B39F36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0951494-B8A0-5191-CEED-CC2A985DDD04}"/>
              </a:ext>
            </a:extLst>
          </p:cNvPr>
          <p:cNvSpPr txBox="1"/>
          <p:nvPr/>
        </p:nvSpPr>
        <p:spPr>
          <a:xfrm>
            <a:off x="951554" y="716581"/>
            <a:ext cx="16418503" cy="859210"/>
          </a:xfrm>
          <a:prstGeom prst="rect">
            <a:avLst/>
          </a:prstGeom>
        </p:spPr>
        <p:txBody>
          <a:bodyPr lIns="0" tIns="0" rIns="0" bIns="0" rtlCol="0" anchor="t">
            <a:spAutoFit/>
          </a:bodyPr>
          <a:lstStyle/>
          <a:p>
            <a:pPr algn="ctr">
              <a:lnSpc>
                <a:spcPts val="6680"/>
              </a:lnSpc>
            </a:pPr>
            <a:r>
              <a:rPr lang="en-US" sz="6600" b="1" dirty="0">
                <a:solidFill>
                  <a:schemeClr val="bg1"/>
                </a:solidFill>
              </a:rPr>
              <a:t>Explainability thought experiment!</a:t>
            </a:r>
            <a:endParaRPr lang="en-US" sz="6302" b="1" spc="-12" dirty="0">
              <a:solidFill>
                <a:schemeClr val="bg1"/>
              </a:solidFill>
              <a:latin typeface="IBM Plex Sans Bold"/>
              <a:ea typeface="IBM Plex Sans Bold"/>
              <a:cs typeface="IBM Plex Sans Bold"/>
              <a:sym typeface="IBM Plex Sans Bold"/>
            </a:endParaRPr>
          </a:p>
        </p:txBody>
      </p:sp>
      <p:grpSp>
        <p:nvGrpSpPr>
          <p:cNvPr id="3" name="Group 3">
            <a:extLst>
              <a:ext uri="{FF2B5EF4-FFF2-40B4-BE49-F238E27FC236}">
                <a16:creationId xmlns:a16="http://schemas.microsoft.com/office/drawing/2014/main" id="{BCA9D943-F846-D4DC-7C55-E8B0839C833F}"/>
              </a:ext>
            </a:extLst>
          </p:cNvPr>
          <p:cNvGrpSpPr/>
          <p:nvPr/>
        </p:nvGrpSpPr>
        <p:grpSpPr>
          <a:xfrm>
            <a:off x="951554" y="2655135"/>
            <a:ext cx="16878373" cy="5643014"/>
            <a:chOff x="0" y="0"/>
            <a:chExt cx="4445333" cy="1486226"/>
          </a:xfrm>
        </p:grpSpPr>
        <p:sp>
          <p:nvSpPr>
            <p:cNvPr id="4" name="Freeform 4">
              <a:extLst>
                <a:ext uri="{FF2B5EF4-FFF2-40B4-BE49-F238E27FC236}">
                  <a16:creationId xmlns:a16="http://schemas.microsoft.com/office/drawing/2014/main" id="{3AE5D42B-C244-7AA7-AEF6-1B615F5A8D60}"/>
                </a:ext>
              </a:extLst>
            </p:cNvPr>
            <p:cNvSpPr/>
            <p:nvPr/>
          </p:nvSpPr>
          <p:spPr>
            <a:xfrm>
              <a:off x="0" y="0"/>
              <a:ext cx="4445333" cy="1486226"/>
            </a:xfrm>
            <a:custGeom>
              <a:avLst/>
              <a:gdLst/>
              <a:ahLst/>
              <a:cxnLst/>
              <a:rect l="l" t="t" r="r" b="b"/>
              <a:pathLst>
                <a:path w="4445333" h="1486226">
                  <a:moveTo>
                    <a:pt x="0" y="0"/>
                  </a:moveTo>
                  <a:lnTo>
                    <a:pt x="4445333" y="0"/>
                  </a:lnTo>
                  <a:lnTo>
                    <a:pt x="4445333" y="1486226"/>
                  </a:lnTo>
                  <a:lnTo>
                    <a:pt x="0" y="1486226"/>
                  </a:lnTo>
                  <a:close/>
                </a:path>
              </a:pathLst>
            </a:custGeom>
            <a:solidFill>
              <a:srgbClr val="000138"/>
            </a:solidFill>
            <a:ln w="23812" cap="sq">
              <a:solidFill>
                <a:srgbClr val="72EFAC"/>
              </a:solidFill>
              <a:prstDash val="solid"/>
              <a:miter/>
            </a:ln>
          </p:spPr>
          <p:txBody>
            <a:bodyPr/>
            <a:lstStyle/>
            <a:p>
              <a:endParaRPr lang="en-US"/>
            </a:p>
          </p:txBody>
        </p:sp>
        <p:sp>
          <p:nvSpPr>
            <p:cNvPr id="5" name="TextBox 5">
              <a:extLst>
                <a:ext uri="{FF2B5EF4-FFF2-40B4-BE49-F238E27FC236}">
                  <a16:creationId xmlns:a16="http://schemas.microsoft.com/office/drawing/2014/main" id="{3ED5F4E3-7E3B-10B9-9D8B-E22C31370DBB}"/>
                </a:ext>
              </a:extLst>
            </p:cNvPr>
            <p:cNvSpPr txBox="1"/>
            <p:nvPr/>
          </p:nvSpPr>
          <p:spPr>
            <a:xfrm>
              <a:off x="0" y="-28575"/>
              <a:ext cx="4445333" cy="1514801"/>
            </a:xfrm>
            <a:prstGeom prst="rect">
              <a:avLst/>
            </a:prstGeom>
          </p:spPr>
          <p:txBody>
            <a:bodyPr lIns="50800" tIns="50800" rIns="50800" bIns="50800" rtlCol="0" anchor="ctr"/>
            <a:lstStyle/>
            <a:p>
              <a:pPr algn="ctr">
                <a:lnSpc>
                  <a:spcPts val="2774"/>
                </a:lnSpc>
              </a:pPr>
              <a:endParaRPr/>
            </a:p>
          </p:txBody>
        </p:sp>
      </p:grpSp>
      <p:sp>
        <p:nvSpPr>
          <p:cNvPr id="6" name="Freeform 6">
            <a:extLst>
              <a:ext uri="{FF2B5EF4-FFF2-40B4-BE49-F238E27FC236}">
                <a16:creationId xmlns:a16="http://schemas.microsoft.com/office/drawing/2014/main" id="{C4715D71-A43D-0E8F-444F-557F41AF0B09}"/>
              </a:ext>
            </a:extLst>
          </p:cNvPr>
          <p:cNvSpPr/>
          <p:nvPr/>
        </p:nvSpPr>
        <p:spPr>
          <a:xfrm>
            <a:off x="14895915" y="-3044149"/>
            <a:ext cx="9908394" cy="10021132"/>
          </a:xfrm>
          <a:custGeom>
            <a:avLst/>
            <a:gdLst/>
            <a:ahLst/>
            <a:cxnLst/>
            <a:rect l="l" t="t" r="r" b="b"/>
            <a:pathLst>
              <a:path w="9908394" h="10021132">
                <a:moveTo>
                  <a:pt x="0" y="0"/>
                </a:moveTo>
                <a:lnTo>
                  <a:pt x="9908395" y="0"/>
                </a:lnTo>
                <a:lnTo>
                  <a:pt x="9908395"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7" name="Freeform 7">
            <a:extLst>
              <a:ext uri="{FF2B5EF4-FFF2-40B4-BE49-F238E27FC236}">
                <a16:creationId xmlns:a16="http://schemas.microsoft.com/office/drawing/2014/main" id="{37E7DE87-EC35-82BD-E0C7-4ED19296DD87}"/>
              </a:ext>
            </a:extLst>
          </p:cNvPr>
          <p:cNvSpPr/>
          <p:nvPr/>
        </p:nvSpPr>
        <p:spPr>
          <a:xfrm>
            <a:off x="-6700299" y="1612181"/>
            <a:ext cx="10296822" cy="10413980"/>
          </a:xfrm>
          <a:custGeom>
            <a:avLst/>
            <a:gdLst/>
            <a:ahLst/>
            <a:cxnLst/>
            <a:rect l="l" t="t" r="r" b="b"/>
            <a:pathLst>
              <a:path w="10296822" h="10413980">
                <a:moveTo>
                  <a:pt x="0" y="0"/>
                </a:moveTo>
                <a:lnTo>
                  <a:pt x="10296822" y="0"/>
                </a:lnTo>
                <a:lnTo>
                  <a:pt x="10296822"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8" name="Freeform 8">
            <a:extLst>
              <a:ext uri="{FF2B5EF4-FFF2-40B4-BE49-F238E27FC236}">
                <a16:creationId xmlns:a16="http://schemas.microsoft.com/office/drawing/2014/main" id="{448EADBD-F22F-715F-303B-DC4C47BA33D3}"/>
              </a:ext>
            </a:extLst>
          </p:cNvPr>
          <p:cNvSpPr/>
          <p:nvPr/>
        </p:nvSpPr>
        <p:spPr>
          <a:xfrm flipH="1">
            <a:off x="-2628900" y="630856"/>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D6AEB509-CE33-D16C-329F-DEA8690D72FB}"/>
              </a:ext>
            </a:extLst>
          </p:cNvPr>
          <p:cNvSpPr txBox="1"/>
          <p:nvPr/>
        </p:nvSpPr>
        <p:spPr>
          <a:xfrm>
            <a:off x="1528788" y="5097317"/>
            <a:ext cx="5896785" cy="634404"/>
          </a:xfrm>
          <a:prstGeom prst="rect">
            <a:avLst/>
          </a:prstGeom>
        </p:spPr>
        <p:txBody>
          <a:bodyPr lIns="0" tIns="0" rIns="0" bIns="0" rtlCol="0" anchor="t">
            <a:spAutoFit/>
          </a:bodyPr>
          <a:lstStyle/>
          <a:p>
            <a:pPr algn="ctr">
              <a:lnSpc>
                <a:spcPts val="5163"/>
              </a:lnSpc>
            </a:pPr>
            <a:r>
              <a:rPr lang="en-US" sz="4000" b="1" dirty="0">
                <a:solidFill>
                  <a:schemeClr val="bg1"/>
                </a:solidFill>
              </a:rPr>
              <a:t>Machine or Human ?</a:t>
            </a:r>
            <a:endParaRPr lang="en-US" sz="3688" b="1" spc="-7" dirty="0">
              <a:solidFill>
                <a:srgbClr val="FFFFFF"/>
              </a:solidFill>
              <a:latin typeface="IBM Plex Sans Bold"/>
              <a:ea typeface="IBM Plex Sans Bold"/>
              <a:cs typeface="IBM Plex Sans Bold"/>
              <a:sym typeface="IBM Plex Sans Bold"/>
            </a:endParaRPr>
          </a:p>
        </p:txBody>
      </p:sp>
      <p:grpSp>
        <p:nvGrpSpPr>
          <p:cNvPr id="13" name="Group 13">
            <a:extLst>
              <a:ext uri="{FF2B5EF4-FFF2-40B4-BE49-F238E27FC236}">
                <a16:creationId xmlns:a16="http://schemas.microsoft.com/office/drawing/2014/main" id="{F82527A2-BBB3-CB96-A4ED-FC767E8F7836}"/>
              </a:ext>
            </a:extLst>
          </p:cNvPr>
          <p:cNvGrpSpPr/>
          <p:nvPr/>
        </p:nvGrpSpPr>
        <p:grpSpPr>
          <a:xfrm rot="-10800000">
            <a:off x="13337264" y="2655135"/>
            <a:ext cx="1786618" cy="180757"/>
            <a:chOff x="0" y="0"/>
            <a:chExt cx="470550" cy="47607"/>
          </a:xfrm>
        </p:grpSpPr>
        <p:sp>
          <p:nvSpPr>
            <p:cNvPr id="14" name="Freeform 14">
              <a:extLst>
                <a:ext uri="{FF2B5EF4-FFF2-40B4-BE49-F238E27FC236}">
                  <a16:creationId xmlns:a16="http://schemas.microsoft.com/office/drawing/2014/main" id="{92B082C8-172E-3A02-5C91-B96C25502B79}"/>
                </a:ext>
              </a:extLst>
            </p:cNvPr>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5" name="TextBox 15">
              <a:extLst>
                <a:ext uri="{FF2B5EF4-FFF2-40B4-BE49-F238E27FC236}">
                  <a16:creationId xmlns:a16="http://schemas.microsoft.com/office/drawing/2014/main" id="{3967EBB9-2D4D-8263-C831-CCFDC6849158}"/>
                </a:ext>
              </a:extLst>
            </p:cNvPr>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
        <p:nvSpPr>
          <p:cNvPr id="16" name="Freeform 16">
            <a:extLst>
              <a:ext uri="{FF2B5EF4-FFF2-40B4-BE49-F238E27FC236}">
                <a16:creationId xmlns:a16="http://schemas.microsoft.com/office/drawing/2014/main" id="{56CB2D61-E148-55ED-7555-519A4A417313}"/>
              </a:ext>
            </a:extLst>
          </p:cNvPr>
          <p:cNvSpPr/>
          <p:nvPr/>
        </p:nvSpPr>
        <p:spPr>
          <a:xfrm rot="-5400000">
            <a:off x="15105720" y="-445219"/>
            <a:ext cx="4151122" cy="4114800"/>
          </a:xfrm>
          <a:custGeom>
            <a:avLst/>
            <a:gdLst/>
            <a:ahLst/>
            <a:cxnLst/>
            <a:rect l="l" t="t" r="r" b="b"/>
            <a:pathLst>
              <a:path w="4151122" h="4114800">
                <a:moveTo>
                  <a:pt x="0" y="0"/>
                </a:moveTo>
                <a:lnTo>
                  <a:pt x="4151123" y="0"/>
                </a:lnTo>
                <a:lnTo>
                  <a:pt x="4151123" y="4114800"/>
                </a:lnTo>
                <a:lnTo>
                  <a:pt x="0" y="4114800"/>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12C21468-5521-B363-84E9-7CC70C75C255}"/>
              </a:ext>
            </a:extLst>
          </p:cNvPr>
          <p:cNvSpPr/>
          <p:nvPr/>
        </p:nvSpPr>
        <p:spPr>
          <a:xfrm rot="-5094291" flipH="1" flipV="1">
            <a:off x="-856722" y="7152009"/>
            <a:ext cx="3770843" cy="3737848"/>
          </a:xfrm>
          <a:custGeom>
            <a:avLst/>
            <a:gdLst/>
            <a:ahLst/>
            <a:cxnLst/>
            <a:rect l="l" t="t" r="r" b="b"/>
            <a:pathLst>
              <a:path w="3770843" h="3737848">
                <a:moveTo>
                  <a:pt x="3770844" y="3737848"/>
                </a:moveTo>
                <a:lnTo>
                  <a:pt x="0" y="3737848"/>
                </a:lnTo>
                <a:lnTo>
                  <a:pt x="0" y="0"/>
                </a:lnTo>
                <a:lnTo>
                  <a:pt x="3770844" y="0"/>
                </a:lnTo>
                <a:lnTo>
                  <a:pt x="3770844" y="373784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8" name="Picture 17" descr="A screenshot of a black screen&#10;&#10;Description automatically generated">
            <a:extLst>
              <a:ext uri="{FF2B5EF4-FFF2-40B4-BE49-F238E27FC236}">
                <a16:creationId xmlns:a16="http://schemas.microsoft.com/office/drawing/2014/main" id="{9373BA8F-4788-3B51-11E3-34FCA55096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5059" y="3165099"/>
            <a:ext cx="8736132" cy="4725720"/>
          </a:xfrm>
          <a:prstGeom prst="rect">
            <a:avLst/>
          </a:prstGeom>
        </p:spPr>
      </p:pic>
    </p:spTree>
    <p:extLst>
      <p:ext uri="{BB962C8B-B14F-4D97-AF65-F5344CB8AC3E}">
        <p14:creationId xmlns:p14="http://schemas.microsoft.com/office/powerpoint/2010/main" val="177480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Freeform 2"/>
          <p:cNvSpPr/>
          <p:nvPr/>
        </p:nvSpPr>
        <p:spPr>
          <a:xfrm>
            <a:off x="14895915" y="-3044149"/>
            <a:ext cx="9908394" cy="10021132"/>
          </a:xfrm>
          <a:custGeom>
            <a:avLst/>
            <a:gdLst/>
            <a:ahLst/>
            <a:cxnLst/>
            <a:rect l="l" t="t" r="r" b="b"/>
            <a:pathLst>
              <a:path w="9908394" h="10021132">
                <a:moveTo>
                  <a:pt x="0" y="0"/>
                </a:moveTo>
                <a:lnTo>
                  <a:pt x="9908395" y="0"/>
                </a:lnTo>
                <a:lnTo>
                  <a:pt x="9908395"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3" name="Freeform 3"/>
          <p:cNvSpPr/>
          <p:nvPr/>
        </p:nvSpPr>
        <p:spPr>
          <a:xfrm>
            <a:off x="-6730837" y="2520059"/>
            <a:ext cx="10296822" cy="10413980"/>
          </a:xfrm>
          <a:custGeom>
            <a:avLst/>
            <a:gdLst/>
            <a:ahLst/>
            <a:cxnLst/>
            <a:rect l="l" t="t" r="r" b="b"/>
            <a:pathLst>
              <a:path w="10296822" h="10413980">
                <a:moveTo>
                  <a:pt x="0" y="0"/>
                </a:moveTo>
                <a:lnTo>
                  <a:pt x="10296822" y="0"/>
                </a:lnTo>
                <a:lnTo>
                  <a:pt x="10296822" y="10413980"/>
                </a:lnTo>
                <a:lnTo>
                  <a:pt x="0" y="10413980"/>
                </a:lnTo>
                <a:lnTo>
                  <a:pt x="0" y="0"/>
                </a:lnTo>
                <a:close/>
              </a:path>
            </a:pathLst>
          </a:custGeom>
          <a:blipFill>
            <a:blip r:embed="rId2">
              <a:alphaModFix amt="88000"/>
            </a:blip>
            <a:stretch>
              <a:fillRect/>
            </a:stretch>
          </a:blipFill>
        </p:spPr>
        <p:txBody>
          <a:bodyPr/>
          <a:lstStyle/>
          <a:p>
            <a:endParaRPr lang="en-US"/>
          </a:p>
        </p:txBody>
      </p:sp>
      <p:sp>
        <p:nvSpPr>
          <p:cNvPr id="4" name="Freeform 4"/>
          <p:cNvSpPr/>
          <p:nvPr/>
        </p:nvSpPr>
        <p:spPr>
          <a:xfrm>
            <a:off x="14705832" y="6976983"/>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alphaModFix amt="59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585137" y="-1366408"/>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655307" y="1289557"/>
            <a:ext cx="16977386" cy="1230502"/>
          </a:xfrm>
          <a:prstGeom prst="rect">
            <a:avLst/>
          </a:prstGeom>
        </p:spPr>
        <p:txBody>
          <a:bodyPr lIns="0" tIns="0" rIns="0" bIns="0" rtlCol="0" anchor="t">
            <a:spAutoFit/>
          </a:bodyPr>
          <a:lstStyle/>
          <a:p>
            <a:pPr algn="ctr">
              <a:lnSpc>
                <a:spcPts val="4804"/>
              </a:lnSpc>
            </a:pPr>
            <a:r>
              <a:rPr lang="en-US" sz="4532" b="1" spc="-9">
                <a:solidFill>
                  <a:srgbClr val="72EFAC"/>
                </a:solidFill>
                <a:latin typeface="IBM Plex Sans Bold"/>
                <a:ea typeface="IBM Plex Sans Bold"/>
                <a:cs typeface="IBM Plex Sans Bold"/>
                <a:sym typeface="IBM Plex Sans Bold"/>
              </a:rPr>
              <a:t>Case Study 1: A.I. Companions and the Mental Health Risks for the Young</a:t>
            </a:r>
          </a:p>
        </p:txBody>
      </p:sp>
      <p:sp>
        <p:nvSpPr>
          <p:cNvPr id="7" name="TextBox 7"/>
          <p:cNvSpPr txBox="1"/>
          <p:nvPr/>
        </p:nvSpPr>
        <p:spPr>
          <a:xfrm>
            <a:off x="1130616" y="3874941"/>
            <a:ext cx="15768876" cy="4248150"/>
          </a:xfrm>
          <a:prstGeom prst="rect">
            <a:avLst/>
          </a:prstGeom>
        </p:spPr>
        <p:txBody>
          <a:bodyPr lIns="0" tIns="0" rIns="0" bIns="0" rtlCol="0" anchor="t">
            <a:spAutoFit/>
          </a:bodyPr>
          <a:lstStyle/>
          <a:p>
            <a:pPr algn="ctr">
              <a:lnSpc>
                <a:spcPts val="5690"/>
              </a:lnSpc>
            </a:pPr>
            <a:r>
              <a:rPr lang="en-US" sz="2948" b="1">
                <a:solidFill>
                  <a:srgbClr val="FFFFFF"/>
                </a:solidFill>
                <a:latin typeface="Montserrat Bold"/>
                <a:ea typeface="Montserrat Bold"/>
                <a:cs typeface="Montserrat Bold"/>
                <a:sym typeface="Montserrat Bold"/>
              </a:rPr>
              <a:t>Problem Statement:</a:t>
            </a:r>
          </a:p>
          <a:p>
            <a:pPr algn="ctr">
              <a:lnSpc>
                <a:spcPts val="5690"/>
              </a:lnSpc>
            </a:pPr>
            <a:endParaRPr lang="en-US" sz="2948" b="1">
              <a:solidFill>
                <a:srgbClr val="FFFFFF"/>
              </a:solidFill>
              <a:latin typeface="Montserrat Bold"/>
              <a:ea typeface="Montserrat Bold"/>
              <a:cs typeface="Montserrat Bold"/>
              <a:sym typeface="Montserrat Bold"/>
            </a:endParaRPr>
          </a:p>
          <a:p>
            <a:pPr algn="just">
              <a:lnSpc>
                <a:spcPts val="5690"/>
              </a:lnSpc>
            </a:pPr>
            <a:r>
              <a:rPr lang="en-US" sz="2948">
                <a:solidFill>
                  <a:srgbClr val="FFFFFF"/>
                </a:solidFill>
                <a:latin typeface="Montserrat Light"/>
                <a:ea typeface="Montserrat Light"/>
                <a:cs typeface="Montserrat Light"/>
                <a:sym typeface="Montserrat Light"/>
              </a:rPr>
              <a:t>The tragic death of Sewell Setzer III, a 14-year-old boy, linked to his use of an A.I. companion serves as a stark warning about the risks these technologies pose to young people’s mental health. So should </a:t>
            </a:r>
            <a:r>
              <a:rPr lang="en-US" sz="2948" u="sng">
                <a:solidFill>
                  <a:srgbClr val="FFFFFF"/>
                </a:solidFill>
                <a:latin typeface="Montserrat Light"/>
                <a:ea typeface="Montserrat Light"/>
                <a:cs typeface="Montserrat Light"/>
                <a:sym typeface="Montserrat Light"/>
                <a:hlinkClick r:id="rId5" tooltip="http://character.ai"/>
              </a:rPr>
              <a:t>character.ai</a:t>
            </a:r>
            <a:r>
              <a:rPr lang="en-US" sz="2948">
                <a:solidFill>
                  <a:srgbClr val="FFFFFF"/>
                </a:solidFill>
                <a:latin typeface="Montserrat Light"/>
                <a:ea typeface="Montserrat Light"/>
                <a:cs typeface="Montserrat Light"/>
                <a:sym typeface="Montserrat Light"/>
              </a:rPr>
              <a:t> should be held responsible for the death of the boy /should </a:t>
            </a:r>
            <a:r>
              <a:rPr lang="en-US" sz="2948" u="sng">
                <a:solidFill>
                  <a:srgbClr val="FFFFFF"/>
                </a:solidFill>
                <a:latin typeface="Montserrat Light"/>
                <a:ea typeface="Montserrat Light"/>
                <a:cs typeface="Montserrat Light"/>
                <a:sym typeface="Montserrat Light"/>
                <a:hlinkClick r:id="rId5" tooltip="http://character.ai"/>
              </a:rPr>
              <a:t>character.ai</a:t>
            </a:r>
            <a:r>
              <a:rPr lang="en-US" sz="2948">
                <a:solidFill>
                  <a:srgbClr val="FFFFFF"/>
                </a:solidFill>
                <a:latin typeface="Montserrat Light"/>
                <a:ea typeface="Montserrat Light"/>
                <a:cs typeface="Montserrat Light"/>
                <a:sym typeface="Montserrat Light"/>
              </a:rPr>
              <a:t> should continue or not?</a:t>
            </a:r>
          </a:p>
        </p:txBody>
      </p:sp>
      <p:sp>
        <p:nvSpPr>
          <p:cNvPr id="8" name="Freeform 8"/>
          <p:cNvSpPr/>
          <p:nvPr/>
        </p:nvSpPr>
        <p:spPr>
          <a:xfrm flipH="1">
            <a:off x="-3252361" y="630856"/>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6">
              <a:alphaModFix amt="28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a:off x="14245610" y="8123091"/>
            <a:ext cx="1786618" cy="180757"/>
            <a:chOff x="0" y="0"/>
            <a:chExt cx="470550" cy="47607"/>
          </a:xfrm>
        </p:grpSpPr>
        <p:sp>
          <p:nvSpPr>
            <p:cNvPr id="10" name="Freeform 10"/>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57000"/>
                  </a:srgbClr>
                </a:gs>
                <a:gs pos="100000">
                  <a:srgbClr val="33CD91">
                    <a:alpha val="57000"/>
                  </a:srgbClr>
                </a:gs>
              </a:gsLst>
              <a:lin ang="0"/>
            </a:gradFill>
          </p:spPr>
          <p:txBody>
            <a:bodyPr/>
            <a:lstStyle/>
            <a:p>
              <a:endParaRPr lang="en-US"/>
            </a:p>
          </p:txBody>
        </p:sp>
        <p:sp>
          <p:nvSpPr>
            <p:cNvPr id="11" name="TextBox 11"/>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a:extLst>
            <a:ext uri="{FF2B5EF4-FFF2-40B4-BE49-F238E27FC236}">
              <a16:creationId xmlns:a16="http://schemas.microsoft.com/office/drawing/2014/main" id="{FEF6DC56-2D1C-96DD-AF40-3E9FFA38259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280228F-9962-1157-A9C4-52552FF2237B}"/>
              </a:ext>
            </a:extLst>
          </p:cNvPr>
          <p:cNvSpPr txBox="1"/>
          <p:nvPr/>
        </p:nvSpPr>
        <p:spPr>
          <a:xfrm>
            <a:off x="951554" y="716581"/>
            <a:ext cx="16418503" cy="859210"/>
          </a:xfrm>
          <a:prstGeom prst="rect">
            <a:avLst/>
          </a:prstGeom>
        </p:spPr>
        <p:txBody>
          <a:bodyPr lIns="0" tIns="0" rIns="0" bIns="0" rtlCol="0" anchor="t">
            <a:spAutoFit/>
          </a:bodyPr>
          <a:lstStyle/>
          <a:p>
            <a:pPr algn="ctr">
              <a:lnSpc>
                <a:spcPts val="6680"/>
              </a:lnSpc>
            </a:pPr>
            <a:r>
              <a:rPr lang="en-US" sz="6600" b="1" dirty="0">
                <a:solidFill>
                  <a:schemeClr val="bg1"/>
                </a:solidFill>
                <a:latin typeface="IBM Plex Sans Bold"/>
              </a:rPr>
              <a:t>Explainability and Accountability</a:t>
            </a:r>
            <a:endParaRPr lang="en-US" sz="6302" b="1" spc="-12" dirty="0">
              <a:solidFill>
                <a:schemeClr val="bg1"/>
              </a:solidFill>
              <a:latin typeface="IBM Plex Sans Bold"/>
              <a:ea typeface="IBM Plex Sans Bold"/>
              <a:cs typeface="IBM Plex Sans Bold"/>
              <a:sym typeface="IBM Plex Sans Bold"/>
            </a:endParaRPr>
          </a:p>
        </p:txBody>
      </p:sp>
      <p:sp>
        <p:nvSpPr>
          <p:cNvPr id="5" name="TextBox 5">
            <a:extLst>
              <a:ext uri="{FF2B5EF4-FFF2-40B4-BE49-F238E27FC236}">
                <a16:creationId xmlns:a16="http://schemas.microsoft.com/office/drawing/2014/main" id="{FA97873A-6E79-BCB5-C8B8-622A77E8FFC6}"/>
              </a:ext>
            </a:extLst>
          </p:cNvPr>
          <p:cNvSpPr txBox="1"/>
          <p:nvPr/>
        </p:nvSpPr>
        <p:spPr>
          <a:xfrm>
            <a:off x="951554" y="2546639"/>
            <a:ext cx="16878373" cy="5751510"/>
          </a:xfrm>
          <a:prstGeom prst="rect">
            <a:avLst/>
          </a:prstGeom>
        </p:spPr>
        <p:txBody>
          <a:bodyPr lIns="50800" tIns="50800" rIns="50800" bIns="50800" rtlCol="0" anchor="ctr"/>
          <a:lstStyle/>
          <a:p>
            <a:pPr algn="ctr">
              <a:lnSpc>
                <a:spcPts val="2774"/>
              </a:lnSpc>
            </a:pPr>
            <a:endParaRPr/>
          </a:p>
        </p:txBody>
      </p:sp>
      <p:sp>
        <p:nvSpPr>
          <p:cNvPr id="6" name="Freeform 6">
            <a:extLst>
              <a:ext uri="{FF2B5EF4-FFF2-40B4-BE49-F238E27FC236}">
                <a16:creationId xmlns:a16="http://schemas.microsoft.com/office/drawing/2014/main" id="{D5AE1336-E91D-CE16-DA06-69A3200EE5EF}"/>
              </a:ext>
            </a:extLst>
          </p:cNvPr>
          <p:cNvSpPr/>
          <p:nvPr/>
        </p:nvSpPr>
        <p:spPr>
          <a:xfrm>
            <a:off x="14895915" y="-3044149"/>
            <a:ext cx="9908394" cy="10021132"/>
          </a:xfrm>
          <a:custGeom>
            <a:avLst/>
            <a:gdLst/>
            <a:ahLst/>
            <a:cxnLst/>
            <a:rect l="l" t="t" r="r" b="b"/>
            <a:pathLst>
              <a:path w="9908394" h="10021132">
                <a:moveTo>
                  <a:pt x="0" y="0"/>
                </a:moveTo>
                <a:lnTo>
                  <a:pt x="9908395" y="0"/>
                </a:lnTo>
                <a:lnTo>
                  <a:pt x="9908395"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7" name="Freeform 7">
            <a:extLst>
              <a:ext uri="{FF2B5EF4-FFF2-40B4-BE49-F238E27FC236}">
                <a16:creationId xmlns:a16="http://schemas.microsoft.com/office/drawing/2014/main" id="{58DD3FCA-72AB-28EB-8778-84E6134C0F32}"/>
              </a:ext>
            </a:extLst>
          </p:cNvPr>
          <p:cNvSpPr/>
          <p:nvPr/>
        </p:nvSpPr>
        <p:spPr>
          <a:xfrm>
            <a:off x="-6700299" y="1612181"/>
            <a:ext cx="10296822" cy="10413980"/>
          </a:xfrm>
          <a:custGeom>
            <a:avLst/>
            <a:gdLst/>
            <a:ahLst/>
            <a:cxnLst/>
            <a:rect l="l" t="t" r="r" b="b"/>
            <a:pathLst>
              <a:path w="10296822" h="10413980">
                <a:moveTo>
                  <a:pt x="0" y="0"/>
                </a:moveTo>
                <a:lnTo>
                  <a:pt x="10296822" y="0"/>
                </a:lnTo>
                <a:lnTo>
                  <a:pt x="10296822"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8" name="Freeform 8">
            <a:extLst>
              <a:ext uri="{FF2B5EF4-FFF2-40B4-BE49-F238E27FC236}">
                <a16:creationId xmlns:a16="http://schemas.microsoft.com/office/drawing/2014/main" id="{3E431ABF-AF1E-A92C-FFE7-3A96D51319BA}"/>
              </a:ext>
            </a:extLst>
          </p:cNvPr>
          <p:cNvSpPr/>
          <p:nvPr/>
        </p:nvSpPr>
        <p:spPr>
          <a:xfrm flipH="1">
            <a:off x="-2628900" y="630856"/>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6D5061E0-6652-28DA-8F46-D0D5549D8B2D}"/>
              </a:ext>
            </a:extLst>
          </p:cNvPr>
          <p:cNvSpPr txBox="1"/>
          <p:nvPr/>
        </p:nvSpPr>
        <p:spPr>
          <a:xfrm>
            <a:off x="917551" y="3706229"/>
            <a:ext cx="5896785" cy="4635500"/>
          </a:xfrm>
          <a:prstGeom prst="rect">
            <a:avLst/>
          </a:prstGeom>
        </p:spPr>
        <p:txBody>
          <a:bodyPr lIns="0" tIns="0" rIns="0" bIns="0" rtlCol="0" anchor="t">
            <a:spAutoFit/>
          </a:bodyPr>
          <a:lstStyle/>
          <a:p>
            <a:pPr>
              <a:lnSpc>
                <a:spcPts val="5163"/>
              </a:lnSpc>
            </a:pPr>
            <a:r>
              <a:rPr lang="en-US" sz="4000" dirty="0">
                <a:solidFill>
                  <a:schemeClr val="bg1"/>
                </a:solidFill>
              </a:rPr>
              <a:t>Explainability as ethical imperative (not just technical) because allows accountability.</a:t>
            </a:r>
          </a:p>
          <a:p>
            <a:pPr>
              <a:lnSpc>
                <a:spcPts val="5163"/>
              </a:lnSpc>
            </a:pPr>
            <a:endParaRPr lang="en-US" sz="4000" dirty="0">
              <a:solidFill>
                <a:schemeClr val="bg1"/>
              </a:solidFill>
            </a:endParaRPr>
          </a:p>
          <a:p>
            <a:pPr>
              <a:lnSpc>
                <a:spcPts val="5163"/>
              </a:lnSpc>
            </a:pPr>
            <a:r>
              <a:rPr lang="en-US" sz="4000" dirty="0">
                <a:solidFill>
                  <a:schemeClr val="bg1"/>
                </a:solidFill>
              </a:rPr>
              <a:t>Accountability gap: Who do police blame...?</a:t>
            </a:r>
            <a:endParaRPr lang="en-US" sz="3688" spc="-7" dirty="0">
              <a:solidFill>
                <a:srgbClr val="FFFFFF"/>
              </a:solidFill>
              <a:latin typeface="IBM Plex Sans Bold"/>
              <a:ea typeface="IBM Plex Sans Bold"/>
              <a:cs typeface="IBM Plex Sans Bold"/>
              <a:sym typeface="IBM Plex Sans Bold"/>
            </a:endParaRPr>
          </a:p>
        </p:txBody>
      </p:sp>
      <p:sp>
        <p:nvSpPr>
          <p:cNvPr id="16" name="Freeform 16">
            <a:extLst>
              <a:ext uri="{FF2B5EF4-FFF2-40B4-BE49-F238E27FC236}">
                <a16:creationId xmlns:a16="http://schemas.microsoft.com/office/drawing/2014/main" id="{E6163707-AEBA-F6B7-A8ED-C184F2311908}"/>
              </a:ext>
            </a:extLst>
          </p:cNvPr>
          <p:cNvSpPr/>
          <p:nvPr/>
        </p:nvSpPr>
        <p:spPr>
          <a:xfrm rot="-5400000">
            <a:off x="15105720" y="-445219"/>
            <a:ext cx="4151122" cy="4114800"/>
          </a:xfrm>
          <a:custGeom>
            <a:avLst/>
            <a:gdLst/>
            <a:ahLst/>
            <a:cxnLst/>
            <a:rect l="l" t="t" r="r" b="b"/>
            <a:pathLst>
              <a:path w="4151122" h="4114800">
                <a:moveTo>
                  <a:pt x="0" y="0"/>
                </a:moveTo>
                <a:lnTo>
                  <a:pt x="4151123" y="0"/>
                </a:lnTo>
                <a:lnTo>
                  <a:pt x="4151123" y="4114800"/>
                </a:lnTo>
                <a:lnTo>
                  <a:pt x="0" y="4114800"/>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1A0FD0CD-AADB-4C8C-D8FF-94DF25E82D46}"/>
              </a:ext>
            </a:extLst>
          </p:cNvPr>
          <p:cNvSpPr/>
          <p:nvPr/>
        </p:nvSpPr>
        <p:spPr>
          <a:xfrm rot="-5094291" flipH="1" flipV="1">
            <a:off x="-856722" y="7152009"/>
            <a:ext cx="3770843" cy="3737848"/>
          </a:xfrm>
          <a:custGeom>
            <a:avLst/>
            <a:gdLst/>
            <a:ahLst/>
            <a:cxnLst/>
            <a:rect l="l" t="t" r="r" b="b"/>
            <a:pathLst>
              <a:path w="3770843" h="3737848">
                <a:moveTo>
                  <a:pt x="3770844" y="3737848"/>
                </a:moveTo>
                <a:lnTo>
                  <a:pt x="0" y="3737848"/>
                </a:lnTo>
                <a:lnTo>
                  <a:pt x="0" y="0"/>
                </a:lnTo>
                <a:lnTo>
                  <a:pt x="3770844" y="0"/>
                </a:lnTo>
                <a:lnTo>
                  <a:pt x="3770844" y="373784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9" name="Picture 4" descr="Tesla crashes into Portland building, pins woman behind her desk">
            <a:extLst>
              <a:ext uri="{FF2B5EF4-FFF2-40B4-BE49-F238E27FC236}">
                <a16:creationId xmlns:a16="http://schemas.microsoft.com/office/drawing/2014/main" id="{57B5A4FF-087D-DB5B-05A4-1A08ED955D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1992" y="2272189"/>
            <a:ext cx="10123117" cy="674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0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a:extLst>
            <a:ext uri="{FF2B5EF4-FFF2-40B4-BE49-F238E27FC236}">
              <a16:creationId xmlns:a16="http://schemas.microsoft.com/office/drawing/2014/main" id="{52A9C64E-CBAE-83C9-F1D4-100A6AC8E61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63A3C25-673A-0384-05A0-D6D3F6077FD9}"/>
              </a:ext>
            </a:extLst>
          </p:cNvPr>
          <p:cNvSpPr txBox="1"/>
          <p:nvPr/>
        </p:nvSpPr>
        <p:spPr>
          <a:xfrm>
            <a:off x="951554" y="716581"/>
            <a:ext cx="16418503" cy="859210"/>
          </a:xfrm>
          <a:prstGeom prst="rect">
            <a:avLst/>
          </a:prstGeom>
        </p:spPr>
        <p:txBody>
          <a:bodyPr lIns="0" tIns="0" rIns="0" bIns="0" rtlCol="0" anchor="t">
            <a:spAutoFit/>
          </a:bodyPr>
          <a:lstStyle/>
          <a:p>
            <a:pPr algn="ctr">
              <a:lnSpc>
                <a:spcPts val="6680"/>
              </a:lnSpc>
            </a:pPr>
            <a:r>
              <a:rPr lang="en-US" sz="6600" b="1" dirty="0">
                <a:solidFill>
                  <a:schemeClr val="bg1"/>
                </a:solidFill>
              </a:rPr>
              <a:t>Conclusion</a:t>
            </a:r>
            <a:endParaRPr lang="en-US" sz="6302" b="1" spc="-12" dirty="0">
              <a:solidFill>
                <a:schemeClr val="bg1"/>
              </a:solidFill>
              <a:latin typeface="IBM Plex Sans Bold"/>
              <a:ea typeface="IBM Plex Sans Bold"/>
              <a:cs typeface="IBM Plex Sans Bold"/>
              <a:sym typeface="IBM Plex Sans Bold"/>
            </a:endParaRPr>
          </a:p>
        </p:txBody>
      </p:sp>
      <p:grpSp>
        <p:nvGrpSpPr>
          <p:cNvPr id="3" name="Group 3">
            <a:extLst>
              <a:ext uri="{FF2B5EF4-FFF2-40B4-BE49-F238E27FC236}">
                <a16:creationId xmlns:a16="http://schemas.microsoft.com/office/drawing/2014/main" id="{5FD5805B-7138-ED98-E726-C0FD8A880B65}"/>
              </a:ext>
            </a:extLst>
          </p:cNvPr>
          <p:cNvGrpSpPr/>
          <p:nvPr/>
        </p:nvGrpSpPr>
        <p:grpSpPr>
          <a:xfrm>
            <a:off x="951554" y="2655135"/>
            <a:ext cx="16878373" cy="5643014"/>
            <a:chOff x="0" y="0"/>
            <a:chExt cx="4445333" cy="1486226"/>
          </a:xfrm>
        </p:grpSpPr>
        <p:sp>
          <p:nvSpPr>
            <p:cNvPr id="4" name="Freeform 4">
              <a:extLst>
                <a:ext uri="{FF2B5EF4-FFF2-40B4-BE49-F238E27FC236}">
                  <a16:creationId xmlns:a16="http://schemas.microsoft.com/office/drawing/2014/main" id="{DAE8C060-D102-5711-D065-F4D4539155F4}"/>
                </a:ext>
              </a:extLst>
            </p:cNvPr>
            <p:cNvSpPr/>
            <p:nvPr/>
          </p:nvSpPr>
          <p:spPr>
            <a:xfrm>
              <a:off x="0" y="0"/>
              <a:ext cx="4445333" cy="1486226"/>
            </a:xfrm>
            <a:custGeom>
              <a:avLst/>
              <a:gdLst/>
              <a:ahLst/>
              <a:cxnLst/>
              <a:rect l="l" t="t" r="r" b="b"/>
              <a:pathLst>
                <a:path w="4445333" h="1486226">
                  <a:moveTo>
                    <a:pt x="0" y="0"/>
                  </a:moveTo>
                  <a:lnTo>
                    <a:pt x="4445333" y="0"/>
                  </a:lnTo>
                  <a:lnTo>
                    <a:pt x="4445333" y="1486226"/>
                  </a:lnTo>
                  <a:lnTo>
                    <a:pt x="0" y="1486226"/>
                  </a:lnTo>
                  <a:close/>
                </a:path>
              </a:pathLst>
            </a:custGeom>
            <a:solidFill>
              <a:srgbClr val="000138"/>
            </a:solidFill>
            <a:ln w="23812" cap="sq">
              <a:solidFill>
                <a:srgbClr val="72EFAC"/>
              </a:solidFill>
              <a:prstDash val="solid"/>
              <a:miter/>
            </a:ln>
          </p:spPr>
          <p:txBody>
            <a:bodyPr/>
            <a:lstStyle/>
            <a:p>
              <a:endParaRPr lang="en-US"/>
            </a:p>
          </p:txBody>
        </p:sp>
        <p:sp>
          <p:nvSpPr>
            <p:cNvPr id="5" name="TextBox 5">
              <a:extLst>
                <a:ext uri="{FF2B5EF4-FFF2-40B4-BE49-F238E27FC236}">
                  <a16:creationId xmlns:a16="http://schemas.microsoft.com/office/drawing/2014/main" id="{09D01BE2-739C-A5B6-87A9-59877EE807EF}"/>
                </a:ext>
              </a:extLst>
            </p:cNvPr>
            <p:cNvSpPr txBox="1"/>
            <p:nvPr/>
          </p:nvSpPr>
          <p:spPr>
            <a:xfrm>
              <a:off x="0" y="-28575"/>
              <a:ext cx="4445333" cy="1514801"/>
            </a:xfrm>
            <a:prstGeom prst="rect">
              <a:avLst/>
            </a:prstGeom>
          </p:spPr>
          <p:txBody>
            <a:bodyPr lIns="50800" tIns="50800" rIns="50800" bIns="50800" rtlCol="0" anchor="ctr"/>
            <a:lstStyle/>
            <a:p>
              <a:pPr algn="ctr">
                <a:lnSpc>
                  <a:spcPts val="2774"/>
                </a:lnSpc>
              </a:pPr>
              <a:endParaRPr/>
            </a:p>
          </p:txBody>
        </p:sp>
      </p:grpSp>
      <p:sp>
        <p:nvSpPr>
          <p:cNvPr id="6" name="Freeform 6">
            <a:extLst>
              <a:ext uri="{FF2B5EF4-FFF2-40B4-BE49-F238E27FC236}">
                <a16:creationId xmlns:a16="http://schemas.microsoft.com/office/drawing/2014/main" id="{208B3185-9197-B62C-3803-66E1A88D45D3}"/>
              </a:ext>
            </a:extLst>
          </p:cNvPr>
          <p:cNvSpPr/>
          <p:nvPr/>
        </p:nvSpPr>
        <p:spPr>
          <a:xfrm>
            <a:off x="14895915" y="-3044149"/>
            <a:ext cx="9908394" cy="10021132"/>
          </a:xfrm>
          <a:custGeom>
            <a:avLst/>
            <a:gdLst/>
            <a:ahLst/>
            <a:cxnLst/>
            <a:rect l="l" t="t" r="r" b="b"/>
            <a:pathLst>
              <a:path w="9908394" h="10021132">
                <a:moveTo>
                  <a:pt x="0" y="0"/>
                </a:moveTo>
                <a:lnTo>
                  <a:pt x="9908395" y="0"/>
                </a:lnTo>
                <a:lnTo>
                  <a:pt x="9908395"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7" name="Freeform 7">
            <a:extLst>
              <a:ext uri="{FF2B5EF4-FFF2-40B4-BE49-F238E27FC236}">
                <a16:creationId xmlns:a16="http://schemas.microsoft.com/office/drawing/2014/main" id="{B017B2FF-05AD-B617-7413-6E2143514AB9}"/>
              </a:ext>
            </a:extLst>
          </p:cNvPr>
          <p:cNvSpPr/>
          <p:nvPr/>
        </p:nvSpPr>
        <p:spPr>
          <a:xfrm>
            <a:off x="-6700299" y="1612181"/>
            <a:ext cx="10296822" cy="10413980"/>
          </a:xfrm>
          <a:custGeom>
            <a:avLst/>
            <a:gdLst/>
            <a:ahLst/>
            <a:cxnLst/>
            <a:rect l="l" t="t" r="r" b="b"/>
            <a:pathLst>
              <a:path w="10296822" h="10413980">
                <a:moveTo>
                  <a:pt x="0" y="0"/>
                </a:moveTo>
                <a:lnTo>
                  <a:pt x="10296822" y="0"/>
                </a:lnTo>
                <a:lnTo>
                  <a:pt x="10296822"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8" name="Freeform 8">
            <a:extLst>
              <a:ext uri="{FF2B5EF4-FFF2-40B4-BE49-F238E27FC236}">
                <a16:creationId xmlns:a16="http://schemas.microsoft.com/office/drawing/2014/main" id="{B38D2E46-6C87-3E25-6849-8169568B874B}"/>
              </a:ext>
            </a:extLst>
          </p:cNvPr>
          <p:cNvSpPr/>
          <p:nvPr/>
        </p:nvSpPr>
        <p:spPr>
          <a:xfrm flipH="1">
            <a:off x="-2628900" y="630856"/>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2051C539-49D2-A1A8-C2B9-0C62742809F6}"/>
              </a:ext>
            </a:extLst>
          </p:cNvPr>
          <p:cNvSpPr txBox="1"/>
          <p:nvPr/>
        </p:nvSpPr>
        <p:spPr>
          <a:xfrm>
            <a:off x="2457274" y="3291428"/>
            <a:ext cx="14258512" cy="4370427"/>
          </a:xfrm>
          <a:prstGeom prst="rect">
            <a:avLst/>
          </a:prstGeom>
        </p:spPr>
        <p:txBody>
          <a:bodyPr wrap="square" lIns="0" tIns="0" rIns="0" bIns="0" rtlCol="0" anchor="t">
            <a:spAutoFit/>
          </a:bodyPr>
          <a:lstStyle/>
          <a:p>
            <a:r>
              <a:rPr lang="en-US" sz="2800" dirty="0">
                <a:solidFill>
                  <a:schemeClr val="bg1"/>
                </a:solidFill>
              </a:rPr>
              <a:t>"In conclusion, we discussed the importance of explainability and accountability in AI. Explainability is essential not just for technical clarity but as an ethical necessity to build trust and transparency. Accountability ensures that the right parties are held responsible for AI decisions, especially in critical situations like the Tesla crash scenario.</a:t>
            </a:r>
          </a:p>
          <a:p>
            <a:endParaRPr lang="en-US" sz="2800" dirty="0">
              <a:solidFill>
                <a:schemeClr val="bg1"/>
              </a:solidFill>
            </a:endParaRPr>
          </a:p>
          <a:p>
            <a:r>
              <a:rPr lang="en-US" sz="2800" dirty="0">
                <a:solidFill>
                  <a:schemeClr val="bg1"/>
                </a:solidFill>
              </a:rPr>
              <a:t>While we couldn't cover all the details, the key takeaway is the need for AI systems to be both explainable and accountable to align with ethical standards and societal expectations.</a:t>
            </a:r>
          </a:p>
          <a:p>
            <a:endParaRPr lang="en-US" sz="2800" dirty="0">
              <a:solidFill>
                <a:schemeClr val="bg1"/>
              </a:solidFill>
            </a:endParaRPr>
          </a:p>
          <a:p>
            <a:endParaRPr lang="en-US" sz="2800" dirty="0">
              <a:solidFill>
                <a:schemeClr val="bg1"/>
              </a:solidFill>
            </a:endParaRPr>
          </a:p>
          <a:p>
            <a:pPr algn="ctr"/>
            <a:r>
              <a:rPr lang="en-US" sz="3200" b="1" dirty="0">
                <a:solidFill>
                  <a:schemeClr val="bg1"/>
                </a:solidFill>
              </a:rPr>
              <a:t>Thank you for your attention. We’re happy to answer any questions."</a:t>
            </a:r>
          </a:p>
        </p:txBody>
      </p:sp>
      <p:grpSp>
        <p:nvGrpSpPr>
          <p:cNvPr id="13" name="Group 13">
            <a:extLst>
              <a:ext uri="{FF2B5EF4-FFF2-40B4-BE49-F238E27FC236}">
                <a16:creationId xmlns:a16="http://schemas.microsoft.com/office/drawing/2014/main" id="{BFF6ECAD-9937-0641-B454-12C6AD675E79}"/>
              </a:ext>
            </a:extLst>
          </p:cNvPr>
          <p:cNvGrpSpPr/>
          <p:nvPr/>
        </p:nvGrpSpPr>
        <p:grpSpPr>
          <a:xfrm rot="-10800000">
            <a:off x="13337264" y="2655135"/>
            <a:ext cx="1786618" cy="180757"/>
            <a:chOff x="0" y="0"/>
            <a:chExt cx="470550" cy="47607"/>
          </a:xfrm>
        </p:grpSpPr>
        <p:sp>
          <p:nvSpPr>
            <p:cNvPr id="14" name="Freeform 14">
              <a:extLst>
                <a:ext uri="{FF2B5EF4-FFF2-40B4-BE49-F238E27FC236}">
                  <a16:creationId xmlns:a16="http://schemas.microsoft.com/office/drawing/2014/main" id="{1C061F4C-0423-C452-062C-F066644E9D02}"/>
                </a:ext>
              </a:extLst>
            </p:cNvPr>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5" name="TextBox 15">
              <a:extLst>
                <a:ext uri="{FF2B5EF4-FFF2-40B4-BE49-F238E27FC236}">
                  <a16:creationId xmlns:a16="http://schemas.microsoft.com/office/drawing/2014/main" id="{A383373A-B24F-7E82-8D4E-C57CAA54E4FA}"/>
                </a:ext>
              </a:extLst>
            </p:cNvPr>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
        <p:nvSpPr>
          <p:cNvPr id="16" name="Freeform 16">
            <a:extLst>
              <a:ext uri="{FF2B5EF4-FFF2-40B4-BE49-F238E27FC236}">
                <a16:creationId xmlns:a16="http://schemas.microsoft.com/office/drawing/2014/main" id="{535AAC85-88C0-4C6C-EEBF-9926A1A7A8DC}"/>
              </a:ext>
            </a:extLst>
          </p:cNvPr>
          <p:cNvSpPr/>
          <p:nvPr/>
        </p:nvSpPr>
        <p:spPr>
          <a:xfrm rot="-5400000">
            <a:off x="15105720" y="-445219"/>
            <a:ext cx="4151122" cy="4114800"/>
          </a:xfrm>
          <a:custGeom>
            <a:avLst/>
            <a:gdLst/>
            <a:ahLst/>
            <a:cxnLst/>
            <a:rect l="l" t="t" r="r" b="b"/>
            <a:pathLst>
              <a:path w="4151122" h="4114800">
                <a:moveTo>
                  <a:pt x="0" y="0"/>
                </a:moveTo>
                <a:lnTo>
                  <a:pt x="4151123" y="0"/>
                </a:lnTo>
                <a:lnTo>
                  <a:pt x="4151123" y="4114800"/>
                </a:lnTo>
                <a:lnTo>
                  <a:pt x="0" y="4114800"/>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C66B2E0C-88F5-218C-E2AF-6D05468BD0A0}"/>
              </a:ext>
            </a:extLst>
          </p:cNvPr>
          <p:cNvSpPr/>
          <p:nvPr/>
        </p:nvSpPr>
        <p:spPr>
          <a:xfrm rot="-5094291" flipH="1" flipV="1">
            <a:off x="-856722" y="7152009"/>
            <a:ext cx="3770843" cy="3737848"/>
          </a:xfrm>
          <a:custGeom>
            <a:avLst/>
            <a:gdLst/>
            <a:ahLst/>
            <a:cxnLst/>
            <a:rect l="l" t="t" r="r" b="b"/>
            <a:pathLst>
              <a:path w="3770843" h="3737848">
                <a:moveTo>
                  <a:pt x="3770844" y="3737848"/>
                </a:moveTo>
                <a:lnTo>
                  <a:pt x="0" y="3737848"/>
                </a:lnTo>
                <a:lnTo>
                  <a:pt x="0" y="0"/>
                </a:lnTo>
                <a:lnTo>
                  <a:pt x="3770844" y="0"/>
                </a:lnTo>
                <a:lnTo>
                  <a:pt x="3770844" y="373784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7584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Freeform 2"/>
          <p:cNvSpPr/>
          <p:nvPr/>
        </p:nvSpPr>
        <p:spPr>
          <a:xfrm>
            <a:off x="15054340" y="4209088"/>
            <a:ext cx="9325185" cy="9431287"/>
          </a:xfrm>
          <a:custGeom>
            <a:avLst/>
            <a:gdLst/>
            <a:ahLst/>
            <a:cxnLst/>
            <a:rect l="l" t="t" r="r" b="b"/>
            <a:pathLst>
              <a:path w="9325185" h="9431287">
                <a:moveTo>
                  <a:pt x="0" y="0"/>
                </a:moveTo>
                <a:lnTo>
                  <a:pt x="9325184" y="0"/>
                </a:lnTo>
                <a:lnTo>
                  <a:pt x="9325184" y="9431286"/>
                </a:lnTo>
                <a:lnTo>
                  <a:pt x="0" y="9431286"/>
                </a:lnTo>
                <a:lnTo>
                  <a:pt x="0" y="0"/>
                </a:lnTo>
                <a:close/>
              </a:path>
            </a:pathLst>
          </a:custGeom>
          <a:blipFill>
            <a:blip r:embed="rId2">
              <a:alphaModFix amt="88000"/>
            </a:blip>
            <a:stretch>
              <a:fillRect/>
            </a:stretch>
          </a:blipFill>
        </p:spPr>
        <p:txBody>
          <a:bodyPr/>
          <a:lstStyle/>
          <a:p>
            <a:endParaRPr lang="en-US"/>
          </a:p>
        </p:txBody>
      </p:sp>
      <p:sp>
        <p:nvSpPr>
          <p:cNvPr id="3" name="Freeform 3"/>
          <p:cNvSpPr/>
          <p:nvPr/>
        </p:nvSpPr>
        <p:spPr>
          <a:xfrm>
            <a:off x="-6620711" y="-1489248"/>
            <a:ext cx="10296822" cy="10413980"/>
          </a:xfrm>
          <a:custGeom>
            <a:avLst/>
            <a:gdLst/>
            <a:ahLst/>
            <a:cxnLst/>
            <a:rect l="l" t="t" r="r" b="b"/>
            <a:pathLst>
              <a:path w="10296822" h="10413980">
                <a:moveTo>
                  <a:pt x="0" y="0"/>
                </a:moveTo>
                <a:lnTo>
                  <a:pt x="10296822" y="0"/>
                </a:lnTo>
                <a:lnTo>
                  <a:pt x="10296822"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4" name="Freeform 4"/>
          <p:cNvSpPr/>
          <p:nvPr/>
        </p:nvSpPr>
        <p:spPr>
          <a:xfrm>
            <a:off x="14173200" y="679447"/>
            <a:ext cx="7315200" cy="2121408"/>
          </a:xfrm>
          <a:custGeom>
            <a:avLst/>
            <a:gdLst/>
            <a:ahLst/>
            <a:cxnLst/>
            <a:rect l="l" t="t" r="r" b="b"/>
            <a:pathLst>
              <a:path w="7315200" h="2121408">
                <a:moveTo>
                  <a:pt x="0" y="0"/>
                </a:moveTo>
                <a:lnTo>
                  <a:pt x="7315200" y="0"/>
                </a:lnTo>
                <a:lnTo>
                  <a:pt x="7315200" y="2121408"/>
                </a:lnTo>
                <a:lnTo>
                  <a:pt x="0" y="2121408"/>
                </a:lnTo>
                <a:lnTo>
                  <a:pt x="0" y="0"/>
                </a:lnTo>
                <a:close/>
              </a:path>
            </a:pathLst>
          </a:custGeom>
          <a:blipFill>
            <a:blip r:embed="rId3">
              <a:alphaModFix amt="79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5865409" y="5596340"/>
            <a:ext cx="905743" cy="825964"/>
            <a:chOff x="0" y="0"/>
            <a:chExt cx="156181" cy="142424"/>
          </a:xfrm>
        </p:grpSpPr>
        <p:sp>
          <p:nvSpPr>
            <p:cNvPr id="6" name="Freeform 6"/>
            <p:cNvSpPr/>
            <p:nvPr/>
          </p:nvSpPr>
          <p:spPr>
            <a:xfrm>
              <a:off x="0" y="0"/>
              <a:ext cx="156181" cy="142424"/>
            </a:xfrm>
            <a:custGeom>
              <a:avLst/>
              <a:gdLst/>
              <a:ahLst/>
              <a:cxnLst/>
              <a:rect l="l" t="t" r="r" b="b"/>
              <a:pathLst>
                <a:path w="156181" h="142424">
                  <a:moveTo>
                    <a:pt x="71212" y="0"/>
                  </a:moveTo>
                  <a:lnTo>
                    <a:pt x="84969" y="0"/>
                  </a:lnTo>
                  <a:cubicBezTo>
                    <a:pt x="124298" y="0"/>
                    <a:pt x="156181" y="31883"/>
                    <a:pt x="156181" y="71212"/>
                  </a:cubicBezTo>
                  <a:lnTo>
                    <a:pt x="156181" y="71212"/>
                  </a:lnTo>
                  <a:cubicBezTo>
                    <a:pt x="156181" y="90099"/>
                    <a:pt x="148678" y="108212"/>
                    <a:pt x="135323" y="121567"/>
                  </a:cubicBezTo>
                  <a:cubicBezTo>
                    <a:pt x="121968" y="134922"/>
                    <a:pt x="103855" y="142424"/>
                    <a:pt x="84969" y="142424"/>
                  </a:cubicBezTo>
                  <a:lnTo>
                    <a:pt x="71212" y="142424"/>
                  </a:lnTo>
                  <a:cubicBezTo>
                    <a:pt x="31883" y="142424"/>
                    <a:pt x="0" y="110542"/>
                    <a:pt x="0" y="71212"/>
                  </a:cubicBezTo>
                  <a:lnTo>
                    <a:pt x="0" y="71212"/>
                  </a:lnTo>
                  <a:cubicBezTo>
                    <a:pt x="0" y="31883"/>
                    <a:pt x="31883" y="0"/>
                    <a:pt x="71212" y="0"/>
                  </a:cubicBezTo>
                  <a:close/>
                </a:path>
              </a:pathLst>
            </a:custGeom>
            <a:solidFill>
              <a:srgbClr val="72EFAC"/>
            </a:solidFill>
          </p:spPr>
          <p:txBody>
            <a:bodyPr/>
            <a:lstStyle/>
            <a:p>
              <a:endParaRPr lang="en-US"/>
            </a:p>
          </p:txBody>
        </p:sp>
        <p:sp>
          <p:nvSpPr>
            <p:cNvPr id="7" name="TextBox 7"/>
            <p:cNvSpPr txBox="1"/>
            <p:nvPr/>
          </p:nvSpPr>
          <p:spPr>
            <a:xfrm>
              <a:off x="0" y="-28575"/>
              <a:ext cx="156181" cy="170999"/>
            </a:xfrm>
            <a:prstGeom prst="rect">
              <a:avLst/>
            </a:prstGeom>
          </p:spPr>
          <p:txBody>
            <a:bodyPr lIns="50800" tIns="50800" rIns="50800" bIns="50800" rtlCol="0" anchor="ctr"/>
            <a:lstStyle/>
            <a:p>
              <a:pPr algn="ctr">
                <a:lnSpc>
                  <a:spcPts val="2774"/>
                </a:lnSpc>
              </a:pPr>
              <a:endParaRPr/>
            </a:p>
          </p:txBody>
        </p:sp>
      </p:grpSp>
      <p:grpSp>
        <p:nvGrpSpPr>
          <p:cNvPr id="8" name="Group 8"/>
          <p:cNvGrpSpPr/>
          <p:nvPr/>
        </p:nvGrpSpPr>
        <p:grpSpPr>
          <a:xfrm>
            <a:off x="12904154" y="5596340"/>
            <a:ext cx="905743" cy="825964"/>
            <a:chOff x="0" y="0"/>
            <a:chExt cx="156181" cy="142424"/>
          </a:xfrm>
        </p:grpSpPr>
        <p:sp>
          <p:nvSpPr>
            <p:cNvPr id="9" name="Freeform 9"/>
            <p:cNvSpPr/>
            <p:nvPr/>
          </p:nvSpPr>
          <p:spPr>
            <a:xfrm>
              <a:off x="0" y="0"/>
              <a:ext cx="156181" cy="142424"/>
            </a:xfrm>
            <a:custGeom>
              <a:avLst/>
              <a:gdLst/>
              <a:ahLst/>
              <a:cxnLst/>
              <a:rect l="l" t="t" r="r" b="b"/>
              <a:pathLst>
                <a:path w="156181" h="142424">
                  <a:moveTo>
                    <a:pt x="71212" y="0"/>
                  </a:moveTo>
                  <a:lnTo>
                    <a:pt x="84969" y="0"/>
                  </a:lnTo>
                  <a:cubicBezTo>
                    <a:pt x="124298" y="0"/>
                    <a:pt x="156181" y="31883"/>
                    <a:pt x="156181" y="71212"/>
                  </a:cubicBezTo>
                  <a:lnTo>
                    <a:pt x="156181" y="71212"/>
                  </a:lnTo>
                  <a:cubicBezTo>
                    <a:pt x="156181" y="90099"/>
                    <a:pt x="148678" y="108212"/>
                    <a:pt x="135323" y="121567"/>
                  </a:cubicBezTo>
                  <a:cubicBezTo>
                    <a:pt x="121968" y="134922"/>
                    <a:pt x="103855" y="142424"/>
                    <a:pt x="84969" y="142424"/>
                  </a:cubicBezTo>
                  <a:lnTo>
                    <a:pt x="71212" y="142424"/>
                  </a:lnTo>
                  <a:cubicBezTo>
                    <a:pt x="31883" y="142424"/>
                    <a:pt x="0" y="110542"/>
                    <a:pt x="0" y="71212"/>
                  </a:cubicBezTo>
                  <a:lnTo>
                    <a:pt x="0" y="71212"/>
                  </a:lnTo>
                  <a:cubicBezTo>
                    <a:pt x="0" y="31883"/>
                    <a:pt x="31883" y="0"/>
                    <a:pt x="71212" y="0"/>
                  </a:cubicBezTo>
                  <a:close/>
                </a:path>
              </a:pathLst>
            </a:custGeom>
            <a:solidFill>
              <a:srgbClr val="72EFAC"/>
            </a:solidFill>
          </p:spPr>
          <p:txBody>
            <a:bodyPr/>
            <a:lstStyle/>
            <a:p>
              <a:endParaRPr lang="en-US"/>
            </a:p>
          </p:txBody>
        </p:sp>
        <p:sp>
          <p:nvSpPr>
            <p:cNvPr id="10" name="TextBox 10"/>
            <p:cNvSpPr txBox="1"/>
            <p:nvPr/>
          </p:nvSpPr>
          <p:spPr>
            <a:xfrm>
              <a:off x="0" y="-28575"/>
              <a:ext cx="156181" cy="170999"/>
            </a:xfrm>
            <a:prstGeom prst="rect">
              <a:avLst/>
            </a:prstGeom>
          </p:spPr>
          <p:txBody>
            <a:bodyPr lIns="50800" tIns="50800" rIns="50800" bIns="50800" rtlCol="0" anchor="ctr"/>
            <a:lstStyle/>
            <a:p>
              <a:pPr algn="ctr">
                <a:lnSpc>
                  <a:spcPts val="2774"/>
                </a:lnSpc>
              </a:pPr>
              <a:endParaRPr/>
            </a:p>
          </p:txBody>
        </p:sp>
      </p:grpSp>
      <p:sp>
        <p:nvSpPr>
          <p:cNvPr id="11" name="TextBox 11"/>
          <p:cNvSpPr txBox="1"/>
          <p:nvPr/>
        </p:nvSpPr>
        <p:spPr>
          <a:xfrm>
            <a:off x="1132249" y="1328892"/>
            <a:ext cx="9118183" cy="1828186"/>
          </a:xfrm>
          <a:prstGeom prst="rect">
            <a:avLst/>
          </a:prstGeom>
        </p:spPr>
        <p:txBody>
          <a:bodyPr lIns="0" tIns="0" rIns="0" bIns="0" rtlCol="0" anchor="t">
            <a:spAutoFit/>
          </a:bodyPr>
          <a:lstStyle/>
          <a:p>
            <a:pPr algn="l">
              <a:lnSpc>
                <a:spcPts val="7140"/>
              </a:lnSpc>
            </a:pPr>
            <a:r>
              <a:rPr lang="en-US" sz="6736" b="1" spc="-13">
                <a:solidFill>
                  <a:srgbClr val="FFFFFF"/>
                </a:solidFill>
                <a:latin typeface="IBM Plex Sans Bold"/>
                <a:ea typeface="IBM Plex Sans Bold"/>
                <a:cs typeface="IBM Plex Sans Bold"/>
                <a:sym typeface="IBM Plex Sans Bold"/>
              </a:rPr>
              <a:t>ETHICAL CONSIDERATIONS</a:t>
            </a:r>
          </a:p>
        </p:txBody>
      </p:sp>
      <p:sp>
        <p:nvSpPr>
          <p:cNvPr id="12" name="TextBox 12"/>
          <p:cNvSpPr txBox="1"/>
          <p:nvPr/>
        </p:nvSpPr>
        <p:spPr>
          <a:xfrm>
            <a:off x="5865409" y="6898554"/>
            <a:ext cx="5202418" cy="2664626"/>
          </a:xfrm>
          <a:prstGeom prst="rect">
            <a:avLst/>
          </a:prstGeom>
        </p:spPr>
        <p:txBody>
          <a:bodyPr lIns="0" tIns="0" rIns="0" bIns="0" rtlCol="0" anchor="t">
            <a:spAutoFit/>
          </a:bodyPr>
          <a:lstStyle/>
          <a:p>
            <a:pPr algn="l">
              <a:lnSpc>
                <a:spcPts val="3631"/>
              </a:lnSpc>
            </a:pPr>
            <a:r>
              <a:rPr lang="en-US" sz="2293">
                <a:solidFill>
                  <a:srgbClr val="FFFFFF"/>
                </a:solidFill>
                <a:latin typeface="Montserrat Light"/>
                <a:ea typeface="Montserrat Light"/>
                <a:cs typeface="Montserrat Light"/>
                <a:sym typeface="Montserrat Light"/>
              </a:rPr>
              <a:t>Social well-being refers to the ethical principle that emphasizes maximizing the overall welfare of society.</a:t>
            </a:r>
          </a:p>
          <a:p>
            <a:pPr marL="0" lvl="0" indent="0" algn="l">
              <a:lnSpc>
                <a:spcPts val="3631"/>
              </a:lnSpc>
              <a:spcBef>
                <a:spcPct val="0"/>
              </a:spcBef>
            </a:pPr>
            <a:r>
              <a:rPr lang="en-US" sz="2293">
                <a:solidFill>
                  <a:srgbClr val="FFFFFF"/>
                </a:solidFill>
                <a:latin typeface="Montserrat Light"/>
                <a:ea typeface="Montserrat Light"/>
                <a:cs typeface="Montserrat Light"/>
                <a:sym typeface="Montserrat Light"/>
              </a:rPr>
              <a:t>Greatest happiness of the greatest number</a:t>
            </a:r>
          </a:p>
        </p:txBody>
      </p:sp>
      <p:sp>
        <p:nvSpPr>
          <p:cNvPr id="13" name="TextBox 13"/>
          <p:cNvSpPr txBox="1"/>
          <p:nvPr/>
        </p:nvSpPr>
        <p:spPr>
          <a:xfrm>
            <a:off x="12904154" y="6889029"/>
            <a:ext cx="5379017" cy="944018"/>
          </a:xfrm>
          <a:prstGeom prst="rect">
            <a:avLst/>
          </a:prstGeom>
        </p:spPr>
        <p:txBody>
          <a:bodyPr lIns="0" tIns="0" rIns="0" bIns="0" rtlCol="0" anchor="t">
            <a:spAutoFit/>
          </a:bodyPr>
          <a:lstStyle/>
          <a:p>
            <a:pPr marL="0" lvl="0" indent="0" algn="l">
              <a:lnSpc>
                <a:spcPts val="3924"/>
              </a:lnSpc>
              <a:spcBef>
                <a:spcPct val="0"/>
              </a:spcBef>
            </a:pPr>
            <a:r>
              <a:rPr lang="en-US" sz="2479">
                <a:solidFill>
                  <a:srgbClr val="FFFFFF"/>
                </a:solidFill>
                <a:latin typeface="Montserrat"/>
                <a:ea typeface="Montserrat"/>
                <a:cs typeface="Montserrat"/>
                <a:sym typeface="Montserrat"/>
              </a:rPr>
              <a:t>Control over acess to your personal information</a:t>
            </a:r>
          </a:p>
        </p:txBody>
      </p:sp>
      <p:sp>
        <p:nvSpPr>
          <p:cNvPr id="14" name="TextBox 14"/>
          <p:cNvSpPr txBox="1"/>
          <p:nvPr/>
        </p:nvSpPr>
        <p:spPr>
          <a:xfrm>
            <a:off x="6081655" y="5604244"/>
            <a:ext cx="473252" cy="674684"/>
          </a:xfrm>
          <a:prstGeom prst="rect">
            <a:avLst/>
          </a:prstGeom>
        </p:spPr>
        <p:txBody>
          <a:bodyPr lIns="0" tIns="0" rIns="0" bIns="0" rtlCol="0" anchor="t">
            <a:spAutoFit/>
          </a:bodyPr>
          <a:lstStyle/>
          <a:p>
            <a:pPr algn="ctr">
              <a:lnSpc>
                <a:spcPts val="5503"/>
              </a:lnSpc>
            </a:pPr>
            <a:r>
              <a:rPr lang="en-US" sz="3930" b="1" spc="-7">
                <a:solidFill>
                  <a:srgbClr val="000138"/>
                </a:solidFill>
                <a:latin typeface="IBM Plex Sans Bold"/>
                <a:ea typeface="IBM Plex Sans Bold"/>
                <a:cs typeface="IBM Plex Sans Bold"/>
                <a:sym typeface="IBM Plex Sans Bold"/>
              </a:rPr>
              <a:t>1</a:t>
            </a:r>
          </a:p>
        </p:txBody>
      </p:sp>
      <p:sp>
        <p:nvSpPr>
          <p:cNvPr id="15" name="TextBox 15"/>
          <p:cNvSpPr txBox="1"/>
          <p:nvPr/>
        </p:nvSpPr>
        <p:spPr>
          <a:xfrm>
            <a:off x="13120400" y="5604244"/>
            <a:ext cx="473252" cy="674684"/>
          </a:xfrm>
          <a:prstGeom prst="rect">
            <a:avLst/>
          </a:prstGeom>
        </p:spPr>
        <p:txBody>
          <a:bodyPr lIns="0" tIns="0" rIns="0" bIns="0" rtlCol="0" anchor="t">
            <a:spAutoFit/>
          </a:bodyPr>
          <a:lstStyle/>
          <a:p>
            <a:pPr algn="ctr">
              <a:lnSpc>
                <a:spcPts val="5503"/>
              </a:lnSpc>
            </a:pPr>
            <a:r>
              <a:rPr lang="en-US" sz="3930" b="1" spc="-7">
                <a:solidFill>
                  <a:srgbClr val="000138"/>
                </a:solidFill>
                <a:latin typeface="IBM Plex Sans Bold"/>
                <a:ea typeface="IBM Plex Sans Bold"/>
                <a:cs typeface="IBM Plex Sans Bold"/>
                <a:sym typeface="IBM Plex Sans Bold"/>
              </a:rPr>
              <a:t>2</a:t>
            </a:r>
          </a:p>
        </p:txBody>
      </p:sp>
      <p:sp>
        <p:nvSpPr>
          <p:cNvPr id="16" name="TextBox 16"/>
          <p:cNvSpPr txBox="1"/>
          <p:nvPr/>
        </p:nvSpPr>
        <p:spPr>
          <a:xfrm>
            <a:off x="6997627" y="5661885"/>
            <a:ext cx="3874005" cy="568927"/>
          </a:xfrm>
          <a:prstGeom prst="rect">
            <a:avLst/>
          </a:prstGeom>
        </p:spPr>
        <p:txBody>
          <a:bodyPr lIns="0" tIns="0" rIns="0" bIns="0" rtlCol="0" anchor="t">
            <a:spAutoFit/>
          </a:bodyPr>
          <a:lstStyle/>
          <a:p>
            <a:pPr algn="l">
              <a:lnSpc>
                <a:spcPts val="4624"/>
              </a:lnSpc>
            </a:pPr>
            <a:r>
              <a:rPr lang="en-US" sz="3303" b="1" spc="-6">
                <a:solidFill>
                  <a:srgbClr val="FFFFFF"/>
                </a:solidFill>
                <a:latin typeface="IBM Plex Sans Bold"/>
                <a:ea typeface="IBM Plex Sans Bold"/>
                <a:cs typeface="IBM Plex Sans Bold"/>
                <a:sym typeface="IBM Plex Sans Bold"/>
              </a:rPr>
              <a:t>Social well being</a:t>
            </a:r>
          </a:p>
        </p:txBody>
      </p:sp>
      <p:sp>
        <p:nvSpPr>
          <p:cNvPr id="17" name="TextBox 17"/>
          <p:cNvSpPr txBox="1"/>
          <p:nvPr/>
        </p:nvSpPr>
        <p:spPr>
          <a:xfrm>
            <a:off x="14038497" y="5661885"/>
            <a:ext cx="3490190" cy="568927"/>
          </a:xfrm>
          <a:prstGeom prst="rect">
            <a:avLst/>
          </a:prstGeom>
        </p:spPr>
        <p:txBody>
          <a:bodyPr lIns="0" tIns="0" rIns="0" bIns="0" rtlCol="0" anchor="t">
            <a:spAutoFit/>
          </a:bodyPr>
          <a:lstStyle/>
          <a:p>
            <a:pPr algn="l">
              <a:lnSpc>
                <a:spcPts val="4624"/>
              </a:lnSpc>
            </a:pPr>
            <a:r>
              <a:rPr lang="en-US" sz="3303" b="1" spc="-6">
                <a:solidFill>
                  <a:srgbClr val="FFFFFF"/>
                </a:solidFill>
                <a:latin typeface="IBM Plex Sans Bold"/>
                <a:ea typeface="IBM Plex Sans Bold"/>
                <a:cs typeface="IBM Plex Sans Bold"/>
                <a:sym typeface="IBM Plex Sans Bold"/>
              </a:rPr>
              <a:t>Privacy</a:t>
            </a:r>
          </a:p>
        </p:txBody>
      </p:sp>
      <p:grpSp>
        <p:nvGrpSpPr>
          <p:cNvPr id="18" name="Group 18"/>
          <p:cNvGrpSpPr/>
          <p:nvPr/>
        </p:nvGrpSpPr>
        <p:grpSpPr>
          <a:xfrm>
            <a:off x="1028700" y="4283076"/>
            <a:ext cx="3855591" cy="5402407"/>
            <a:chOff x="0" y="0"/>
            <a:chExt cx="1194664" cy="1673948"/>
          </a:xfrm>
        </p:grpSpPr>
        <p:sp>
          <p:nvSpPr>
            <p:cNvPr id="19" name="Freeform 19"/>
            <p:cNvSpPr/>
            <p:nvPr/>
          </p:nvSpPr>
          <p:spPr>
            <a:xfrm>
              <a:off x="0" y="0"/>
              <a:ext cx="1194664" cy="1673948"/>
            </a:xfrm>
            <a:custGeom>
              <a:avLst/>
              <a:gdLst/>
              <a:ahLst/>
              <a:cxnLst/>
              <a:rect l="l" t="t" r="r" b="b"/>
              <a:pathLst>
                <a:path w="1194664" h="1673948">
                  <a:moveTo>
                    <a:pt x="42167" y="0"/>
                  </a:moveTo>
                  <a:lnTo>
                    <a:pt x="1152496" y="0"/>
                  </a:lnTo>
                  <a:cubicBezTo>
                    <a:pt x="1175785" y="0"/>
                    <a:pt x="1194664" y="18879"/>
                    <a:pt x="1194664" y="42167"/>
                  </a:cubicBezTo>
                  <a:lnTo>
                    <a:pt x="1194664" y="1631781"/>
                  </a:lnTo>
                  <a:cubicBezTo>
                    <a:pt x="1194664" y="1642964"/>
                    <a:pt x="1190221" y="1653690"/>
                    <a:pt x="1182313" y="1661598"/>
                  </a:cubicBezTo>
                  <a:cubicBezTo>
                    <a:pt x="1174405" y="1669506"/>
                    <a:pt x="1163680" y="1673948"/>
                    <a:pt x="1152496" y="1673948"/>
                  </a:cubicBezTo>
                  <a:lnTo>
                    <a:pt x="42167" y="1673948"/>
                  </a:lnTo>
                  <a:cubicBezTo>
                    <a:pt x="18879" y="1673948"/>
                    <a:pt x="0" y="1655069"/>
                    <a:pt x="0" y="1631781"/>
                  </a:cubicBezTo>
                  <a:lnTo>
                    <a:pt x="0" y="42167"/>
                  </a:lnTo>
                  <a:cubicBezTo>
                    <a:pt x="0" y="18879"/>
                    <a:pt x="18879" y="0"/>
                    <a:pt x="42167" y="0"/>
                  </a:cubicBezTo>
                  <a:close/>
                </a:path>
              </a:pathLst>
            </a:custGeom>
            <a:blipFill>
              <a:blip r:embed="rId5"/>
              <a:stretch>
                <a:fillRect l="-109326" t="-25805" r="-55089"/>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Freeform 2"/>
          <p:cNvSpPr/>
          <p:nvPr/>
        </p:nvSpPr>
        <p:spPr>
          <a:xfrm>
            <a:off x="14952015" y="2494493"/>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3" name="Freeform 3"/>
          <p:cNvSpPr/>
          <p:nvPr/>
        </p:nvSpPr>
        <p:spPr>
          <a:xfrm>
            <a:off x="-5861425" y="-4385118"/>
            <a:ext cx="10296822" cy="10413980"/>
          </a:xfrm>
          <a:custGeom>
            <a:avLst/>
            <a:gdLst/>
            <a:ahLst/>
            <a:cxnLst/>
            <a:rect l="l" t="t" r="r" b="b"/>
            <a:pathLst>
              <a:path w="10296822" h="10413980">
                <a:moveTo>
                  <a:pt x="0" y="0"/>
                </a:moveTo>
                <a:lnTo>
                  <a:pt x="10296822" y="0"/>
                </a:lnTo>
                <a:lnTo>
                  <a:pt x="10296822"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4" name="Freeform 4"/>
          <p:cNvSpPr/>
          <p:nvPr/>
        </p:nvSpPr>
        <p:spPr>
          <a:xfrm>
            <a:off x="15301876" y="-32004"/>
            <a:ext cx="7315200" cy="2121408"/>
          </a:xfrm>
          <a:custGeom>
            <a:avLst/>
            <a:gdLst/>
            <a:ahLst/>
            <a:cxnLst/>
            <a:rect l="l" t="t" r="r" b="b"/>
            <a:pathLst>
              <a:path w="7315200" h="2121408">
                <a:moveTo>
                  <a:pt x="0" y="0"/>
                </a:moveTo>
                <a:lnTo>
                  <a:pt x="7315200" y="0"/>
                </a:lnTo>
                <a:lnTo>
                  <a:pt x="7315200" y="2121408"/>
                </a:lnTo>
                <a:lnTo>
                  <a:pt x="0" y="21214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1007540" y="1357024"/>
            <a:ext cx="3086100" cy="189017"/>
            <a:chOff x="0" y="0"/>
            <a:chExt cx="812800" cy="49782"/>
          </a:xfrm>
        </p:grpSpPr>
        <p:sp>
          <p:nvSpPr>
            <p:cNvPr id="6" name="Freeform 6"/>
            <p:cNvSpPr/>
            <p:nvPr/>
          </p:nvSpPr>
          <p:spPr>
            <a:xfrm>
              <a:off x="0" y="0"/>
              <a:ext cx="812800" cy="49782"/>
            </a:xfrm>
            <a:custGeom>
              <a:avLst/>
              <a:gdLst/>
              <a:ahLst/>
              <a:cxnLst/>
              <a:rect l="l" t="t" r="r" b="b"/>
              <a:pathLst>
                <a:path w="812800" h="49782">
                  <a:moveTo>
                    <a:pt x="0" y="0"/>
                  </a:moveTo>
                  <a:lnTo>
                    <a:pt x="812800" y="0"/>
                  </a:lnTo>
                  <a:lnTo>
                    <a:pt x="812800" y="49782"/>
                  </a:lnTo>
                  <a:lnTo>
                    <a:pt x="0" y="49782"/>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7" name="TextBox 7"/>
            <p:cNvSpPr txBox="1"/>
            <p:nvPr/>
          </p:nvSpPr>
          <p:spPr>
            <a:xfrm>
              <a:off x="0" y="-28575"/>
              <a:ext cx="812800" cy="78357"/>
            </a:xfrm>
            <a:prstGeom prst="rect">
              <a:avLst/>
            </a:prstGeom>
          </p:spPr>
          <p:txBody>
            <a:bodyPr lIns="50800" tIns="50800" rIns="50800" bIns="50800" rtlCol="0" anchor="ctr"/>
            <a:lstStyle/>
            <a:p>
              <a:pPr algn="ctr">
                <a:lnSpc>
                  <a:spcPts val="2774"/>
                </a:lnSpc>
              </a:pPr>
              <a:endParaRPr/>
            </a:p>
          </p:txBody>
        </p:sp>
      </p:grpSp>
      <p:sp>
        <p:nvSpPr>
          <p:cNvPr id="8" name="TextBox 8"/>
          <p:cNvSpPr txBox="1"/>
          <p:nvPr/>
        </p:nvSpPr>
        <p:spPr>
          <a:xfrm>
            <a:off x="644580" y="1088361"/>
            <a:ext cx="10577393" cy="1070794"/>
          </a:xfrm>
          <a:prstGeom prst="rect">
            <a:avLst/>
          </a:prstGeom>
        </p:spPr>
        <p:txBody>
          <a:bodyPr lIns="0" tIns="0" rIns="0" bIns="0" rtlCol="0" anchor="t">
            <a:spAutoFit/>
          </a:bodyPr>
          <a:lstStyle/>
          <a:p>
            <a:pPr algn="l">
              <a:lnSpc>
                <a:spcPts val="8283"/>
              </a:lnSpc>
            </a:pPr>
            <a:r>
              <a:rPr lang="en-US" sz="7814" b="1" spc="-15">
                <a:solidFill>
                  <a:srgbClr val="FFFFFF"/>
                </a:solidFill>
                <a:latin typeface="IBM Plex Sans Bold"/>
                <a:ea typeface="IBM Plex Sans Bold"/>
                <a:cs typeface="IBM Plex Sans Bold"/>
                <a:sym typeface="IBM Plex Sans Bold"/>
              </a:rPr>
              <a:t>Possible Solutions:</a:t>
            </a:r>
          </a:p>
        </p:txBody>
      </p:sp>
      <p:sp>
        <p:nvSpPr>
          <p:cNvPr id="9" name="TextBox 9"/>
          <p:cNvSpPr txBox="1"/>
          <p:nvPr/>
        </p:nvSpPr>
        <p:spPr>
          <a:xfrm>
            <a:off x="0" y="4093618"/>
            <a:ext cx="5186807" cy="5795962"/>
          </a:xfrm>
          <a:prstGeom prst="rect">
            <a:avLst/>
          </a:prstGeom>
        </p:spPr>
        <p:txBody>
          <a:bodyPr lIns="0" tIns="0" rIns="0" bIns="0" rtlCol="0" anchor="t">
            <a:spAutoFit/>
          </a:bodyPr>
          <a:lstStyle/>
          <a:p>
            <a:pPr algn="just">
              <a:lnSpc>
                <a:spcPts val="3564"/>
              </a:lnSpc>
            </a:pPr>
            <a:endParaRPr/>
          </a:p>
          <a:p>
            <a:pPr marL="486199" lvl="1" indent="-243100" algn="just">
              <a:lnSpc>
                <a:spcPts val="3564"/>
              </a:lnSpc>
              <a:buFont typeface="Arial"/>
              <a:buChar char="•"/>
            </a:pPr>
            <a:r>
              <a:rPr lang="en-US" sz="2251" b="1">
                <a:solidFill>
                  <a:srgbClr val="FFFFFF"/>
                </a:solidFill>
                <a:latin typeface="Montserrat Bold"/>
                <a:ea typeface="Montserrat Bold"/>
                <a:cs typeface="Montserrat Bold"/>
                <a:sym typeface="Montserrat Bold"/>
              </a:rPr>
              <a:t>Privacy:</a:t>
            </a:r>
            <a:r>
              <a:rPr lang="en-US" sz="2251">
                <a:solidFill>
                  <a:srgbClr val="FFFFFF"/>
                </a:solidFill>
                <a:latin typeface="Montserrat Light"/>
                <a:ea typeface="Montserrat Light"/>
                <a:cs typeface="Montserrat Light"/>
                <a:sym typeface="Montserrat Light"/>
              </a:rPr>
              <a:t> Implement secure, non-invasive age verification to prevent underage access. Require parental consent for users under 18 to allow parental oversight.</a:t>
            </a:r>
          </a:p>
          <a:p>
            <a:pPr algn="just">
              <a:lnSpc>
                <a:spcPts val="3564"/>
              </a:lnSpc>
            </a:pPr>
            <a:endParaRPr lang="en-US" sz="2251">
              <a:solidFill>
                <a:srgbClr val="FFFFFF"/>
              </a:solidFill>
              <a:latin typeface="Montserrat Light"/>
              <a:ea typeface="Montserrat Light"/>
              <a:cs typeface="Montserrat Light"/>
              <a:sym typeface="Montserrat Light"/>
            </a:endParaRPr>
          </a:p>
          <a:p>
            <a:pPr marL="486199" lvl="1" indent="-243100" algn="just">
              <a:lnSpc>
                <a:spcPts val="3564"/>
              </a:lnSpc>
              <a:buFont typeface="Arial"/>
              <a:buChar char="•"/>
            </a:pPr>
            <a:r>
              <a:rPr lang="en-US" sz="2251" b="1">
                <a:solidFill>
                  <a:srgbClr val="FFFFFF"/>
                </a:solidFill>
                <a:latin typeface="Montserrat Bold"/>
                <a:ea typeface="Montserrat Bold"/>
                <a:cs typeface="Montserrat Bold"/>
                <a:sym typeface="Montserrat Bold"/>
              </a:rPr>
              <a:t>Fairness:</a:t>
            </a:r>
            <a:r>
              <a:rPr lang="en-US" sz="2251">
                <a:solidFill>
                  <a:srgbClr val="FFFFFF"/>
                </a:solidFill>
                <a:latin typeface="Montserrat Light"/>
                <a:ea typeface="Montserrat Light"/>
                <a:cs typeface="Montserrat Light"/>
                <a:sym typeface="Montserrat Light"/>
              </a:rPr>
              <a:t> Ensure age verification is secure and data-protective, allowing only appropriate users to interact with AI companions.</a:t>
            </a:r>
          </a:p>
          <a:p>
            <a:pPr algn="just">
              <a:lnSpc>
                <a:spcPts val="3564"/>
              </a:lnSpc>
            </a:pPr>
            <a:endParaRPr lang="en-US" sz="2251">
              <a:solidFill>
                <a:srgbClr val="FFFFFF"/>
              </a:solidFill>
              <a:latin typeface="Montserrat Light"/>
              <a:ea typeface="Montserrat Light"/>
              <a:cs typeface="Montserrat Light"/>
              <a:sym typeface="Montserrat Light"/>
            </a:endParaRPr>
          </a:p>
        </p:txBody>
      </p:sp>
      <p:sp>
        <p:nvSpPr>
          <p:cNvPr id="10" name="TextBox 10"/>
          <p:cNvSpPr txBox="1"/>
          <p:nvPr/>
        </p:nvSpPr>
        <p:spPr>
          <a:xfrm>
            <a:off x="6177111" y="4889628"/>
            <a:ext cx="5466446" cy="4545609"/>
          </a:xfrm>
          <a:prstGeom prst="rect">
            <a:avLst/>
          </a:prstGeom>
        </p:spPr>
        <p:txBody>
          <a:bodyPr lIns="0" tIns="0" rIns="0" bIns="0" rtlCol="0" anchor="t">
            <a:spAutoFit/>
          </a:bodyPr>
          <a:lstStyle/>
          <a:p>
            <a:pPr marL="497642" lvl="1" indent="-248821" algn="just">
              <a:lnSpc>
                <a:spcPts val="3648"/>
              </a:lnSpc>
              <a:buFont typeface="Arial"/>
              <a:buChar char="•"/>
            </a:pPr>
            <a:r>
              <a:rPr lang="en-US" sz="2304" b="1">
                <a:solidFill>
                  <a:srgbClr val="FFFFFF"/>
                </a:solidFill>
                <a:latin typeface="Montserrat Bold"/>
                <a:ea typeface="Montserrat Bold"/>
                <a:cs typeface="Montserrat Bold"/>
                <a:sym typeface="Montserrat Bold"/>
              </a:rPr>
              <a:t>Well-being:</a:t>
            </a:r>
            <a:r>
              <a:rPr lang="en-US" sz="2304">
                <a:solidFill>
                  <a:srgbClr val="FFFFFF"/>
                </a:solidFill>
                <a:latin typeface="Montserrat Light"/>
                <a:ea typeface="Montserrat Light"/>
                <a:cs typeface="Montserrat Light"/>
                <a:sym typeface="Montserrat Light"/>
              </a:rPr>
              <a:t> Work with mental health professionals to ensure AI responses support emotional health and safety.</a:t>
            </a:r>
          </a:p>
          <a:p>
            <a:pPr algn="just">
              <a:lnSpc>
                <a:spcPts val="3648"/>
              </a:lnSpc>
            </a:pPr>
            <a:endParaRPr lang="en-US" sz="2304">
              <a:solidFill>
                <a:srgbClr val="FFFFFF"/>
              </a:solidFill>
              <a:latin typeface="Montserrat Light"/>
              <a:ea typeface="Montserrat Light"/>
              <a:cs typeface="Montserrat Light"/>
              <a:sym typeface="Montserrat Light"/>
            </a:endParaRPr>
          </a:p>
          <a:p>
            <a:pPr marL="497642" lvl="1" indent="-248821" algn="just">
              <a:lnSpc>
                <a:spcPts val="3648"/>
              </a:lnSpc>
              <a:buFont typeface="Arial"/>
              <a:buChar char="•"/>
            </a:pPr>
            <a:r>
              <a:rPr lang="en-US" sz="2304" b="1">
                <a:solidFill>
                  <a:srgbClr val="FFFFFF"/>
                </a:solidFill>
                <a:latin typeface="Montserrat Bold"/>
                <a:ea typeface="Montserrat Bold"/>
                <a:cs typeface="Montserrat Bold"/>
                <a:sym typeface="Montserrat Bold"/>
              </a:rPr>
              <a:t>Privacy:</a:t>
            </a:r>
            <a:r>
              <a:rPr lang="en-US" sz="2304">
                <a:solidFill>
                  <a:srgbClr val="FFFFFF"/>
                </a:solidFill>
                <a:latin typeface="Montserrat Light"/>
                <a:ea typeface="Montserrat Light"/>
                <a:cs typeface="Montserrat Light"/>
                <a:sym typeface="Montserrat Light"/>
              </a:rPr>
              <a:t> Set guidelines to protect sensitive data, sharing with professionals only when necessary.</a:t>
            </a:r>
          </a:p>
          <a:p>
            <a:pPr algn="l">
              <a:lnSpc>
                <a:spcPts val="3648"/>
              </a:lnSpc>
            </a:pPr>
            <a:endParaRPr lang="en-US" sz="2304">
              <a:solidFill>
                <a:srgbClr val="FFFFFF"/>
              </a:solidFill>
              <a:latin typeface="Montserrat Light"/>
              <a:ea typeface="Montserrat Light"/>
              <a:cs typeface="Montserrat Light"/>
              <a:sym typeface="Montserrat Light"/>
            </a:endParaRPr>
          </a:p>
        </p:txBody>
      </p:sp>
      <p:sp>
        <p:nvSpPr>
          <p:cNvPr id="11" name="TextBox 11"/>
          <p:cNvSpPr txBox="1"/>
          <p:nvPr/>
        </p:nvSpPr>
        <p:spPr>
          <a:xfrm>
            <a:off x="12167432" y="4390822"/>
            <a:ext cx="5821164" cy="4005358"/>
          </a:xfrm>
          <a:prstGeom prst="rect">
            <a:avLst/>
          </a:prstGeom>
        </p:spPr>
        <p:txBody>
          <a:bodyPr lIns="0" tIns="0" rIns="0" bIns="0" rtlCol="0" anchor="t">
            <a:spAutoFit/>
          </a:bodyPr>
          <a:lstStyle/>
          <a:p>
            <a:pPr marL="485775" lvl="1" indent="-242888" algn="just">
              <a:lnSpc>
                <a:spcPts val="3561"/>
              </a:lnSpc>
              <a:buFont typeface="Arial"/>
              <a:buChar char="•"/>
            </a:pPr>
            <a:r>
              <a:rPr lang="en-US" sz="2250" b="1">
                <a:solidFill>
                  <a:srgbClr val="FFFFFF"/>
                </a:solidFill>
                <a:latin typeface="Montserrat Bold"/>
                <a:ea typeface="Montserrat Bold"/>
                <a:cs typeface="Montserrat Bold"/>
                <a:sym typeface="Montserrat Bold"/>
              </a:rPr>
              <a:t>Fairness &amp; Social Well-being:</a:t>
            </a:r>
            <a:r>
              <a:rPr lang="en-US" sz="2250">
                <a:solidFill>
                  <a:srgbClr val="FFFFFF"/>
                </a:solidFill>
                <a:latin typeface="Montserrat Light"/>
                <a:ea typeface="Montserrat Light"/>
                <a:cs typeface="Montserrat Light"/>
                <a:sym typeface="Montserrat Light"/>
              </a:rPr>
              <a:t> Implement automatic limitations for users who engage in highly distressed or harmful dialogue. This could include an automatic referral to professional help or a temporary suspension of the AI interaction until the user can be properly assessed.</a:t>
            </a:r>
          </a:p>
          <a:p>
            <a:pPr algn="l">
              <a:lnSpc>
                <a:spcPts val="3561"/>
              </a:lnSpc>
            </a:pPr>
            <a:endParaRPr lang="en-US" sz="2250">
              <a:solidFill>
                <a:srgbClr val="FFFFFF"/>
              </a:solidFill>
              <a:latin typeface="Montserrat Light"/>
              <a:ea typeface="Montserrat Light"/>
              <a:cs typeface="Montserrat Light"/>
              <a:sym typeface="Montserrat Light"/>
            </a:endParaRPr>
          </a:p>
        </p:txBody>
      </p:sp>
      <p:sp>
        <p:nvSpPr>
          <p:cNvPr id="12" name="TextBox 12"/>
          <p:cNvSpPr txBox="1"/>
          <p:nvPr/>
        </p:nvSpPr>
        <p:spPr>
          <a:xfrm>
            <a:off x="233736" y="2989587"/>
            <a:ext cx="4754212" cy="998985"/>
          </a:xfrm>
          <a:prstGeom prst="rect">
            <a:avLst/>
          </a:prstGeom>
        </p:spPr>
        <p:txBody>
          <a:bodyPr lIns="0" tIns="0" rIns="0" bIns="0" rtlCol="0" anchor="t">
            <a:spAutoFit/>
          </a:bodyPr>
          <a:lstStyle/>
          <a:p>
            <a:pPr algn="l">
              <a:lnSpc>
                <a:spcPts val="4002"/>
              </a:lnSpc>
            </a:pPr>
            <a:r>
              <a:rPr lang="en-US" sz="2858" b="1" spc="-5">
                <a:solidFill>
                  <a:srgbClr val="72EFAC"/>
                </a:solidFill>
                <a:latin typeface="IBM Plex Sans Bold"/>
                <a:ea typeface="IBM Plex Sans Bold"/>
                <a:cs typeface="IBM Plex Sans Bold"/>
                <a:sym typeface="IBM Plex Sans Bold"/>
              </a:rPr>
              <a:t>Mandatory Age Verification &amp; Parental Consent</a:t>
            </a:r>
          </a:p>
        </p:txBody>
      </p:sp>
      <p:sp>
        <p:nvSpPr>
          <p:cNvPr id="13" name="TextBox 13"/>
          <p:cNvSpPr txBox="1"/>
          <p:nvPr/>
        </p:nvSpPr>
        <p:spPr>
          <a:xfrm>
            <a:off x="6436914" y="3427046"/>
            <a:ext cx="5442863" cy="976625"/>
          </a:xfrm>
          <a:prstGeom prst="rect">
            <a:avLst/>
          </a:prstGeom>
        </p:spPr>
        <p:txBody>
          <a:bodyPr lIns="0" tIns="0" rIns="0" bIns="0" rtlCol="0" anchor="t">
            <a:spAutoFit/>
          </a:bodyPr>
          <a:lstStyle/>
          <a:p>
            <a:pPr algn="l">
              <a:lnSpc>
                <a:spcPts val="3920"/>
              </a:lnSpc>
            </a:pPr>
            <a:r>
              <a:rPr lang="en-US" sz="2800" b="1" spc="-5">
                <a:solidFill>
                  <a:srgbClr val="72EFAC"/>
                </a:solidFill>
                <a:latin typeface="IBM Plex Sans Bold"/>
                <a:ea typeface="IBM Plex Sans Bold"/>
                <a:cs typeface="IBM Plex Sans Bold"/>
                <a:sym typeface="IBM Plex Sans Bold"/>
              </a:rPr>
              <a:t>Collaboration with Mental Health Experts(For Developers)</a:t>
            </a:r>
          </a:p>
        </p:txBody>
      </p:sp>
      <p:sp>
        <p:nvSpPr>
          <p:cNvPr id="14" name="TextBox 14"/>
          <p:cNvSpPr txBox="1"/>
          <p:nvPr/>
        </p:nvSpPr>
        <p:spPr>
          <a:xfrm>
            <a:off x="12889490" y="3120612"/>
            <a:ext cx="4125051" cy="976625"/>
          </a:xfrm>
          <a:prstGeom prst="rect">
            <a:avLst/>
          </a:prstGeom>
        </p:spPr>
        <p:txBody>
          <a:bodyPr lIns="0" tIns="0" rIns="0" bIns="0" rtlCol="0" anchor="t">
            <a:spAutoFit/>
          </a:bodyPr>
          <a:lstStyle/>
          <a:p>
            <a:pPr algn="l">
              <a:lnSpc>
                <a:spcPts val="3920"/>
              </a:lnSpc>
            </a:pPr>
            <a:r>
              <a:rPr lang="en-US" sz="2800" b="1" spc="-5">
                <a:solidFill>
                  <a:srgbClr val="72EFAC"/>
                </a:solidFill>
                <a:latin typeface="IBM Plex Sans Bold"/>
                <a:ea typeface="IBM Plex Sans Bold"/>
                <a:cs typeface="IBM Plex Sans Bold"/>
                <a:sym typeface="IBM Plex Sans Bold"/>
              </a:rPr>
              <a:t>Limiting AI Interaction for At-Risk Users</a:t>
            </a:r>
          </a:p>
        </p:txBody>
      </p:sp>
      <p:sp>
        <p:nvSpPr>
          <p:cNvPr id="15" name="AutoShape 15"/>
          <p:cNvSpPr/>
          <p:nvPr/>
        </p:nvSpPr>
        <p:spPr>
          <a:xfrm flipH="1" flipV="1">
            <a:off x="5713014" y="3988573"/>
            <a:ext cx="0" cy="2309855"/>
          </a:xfrm>
          <a:prstGeom prst="line">
            <a:avLst/>
          </a:prstGeom>
          <a:ln w="19050" cap="flat">
            <a:solidFill>
              <a:srgbClr val="72EFAC"/>
            </a:solidFill>
            <a:prstDash val="solid"/>
            <a:headEnd type="none" w="sm" len="sm"/>
            <a:tailEnd type="none" w="sm" len="sm"/>
          </a:ln>
        </p:spPr>
        <p:txBody>
          <a:bodyPr/>
          <a:lstStyle/>
          <a:p>
            <a:endParaRPr lang="en-US"/>
          </a:p>
        </p:txBody>
      </p:sp>
      <p:sp>
        <p:nvSpPr>
          <p:cNvPr id="16" name="AutoShape 16"/>
          <p:cNvSpPr/>
          <p:nvPr/>
        </p:nvSpPr>
        <p:spPr>
          <a:xfrm flipH="1" flipV="1">
            <a:off x="12167432" y="4001506"/>
            <a:ext cx="0" cy="2309855"/>
          </a:xfrm>
          <a:prstGeom prst="line">
            <a:avLst/>
          </a:prstGeom>
          <a:ln w="19050" cap="flat">
            <a:solidFill>
              <a:srgbClr val="72EFAC"/>
            </a:solidFill>
            <a:prstDash val="solid"/>
            <a:headEnd type="none" w="sm" len="sm"/>
            <a:tailEnd type="none" w="sm" len="sm"/>
          </a:ln>
        </p:spPr>
        <p:txBody>
          <a:bodyPr/>
          <a:lstStyle/>
          <a:p>
            <a:endParaRPr lang="en-US"/>
          </a:p>
        </p:txBody>
      </p:sp>
      <p:grpSp>
        <p:nvGrpSpPr>
          <p:cNvPr id="17" name="Group 17"/>
          <p:cNvGrpSpPr/>
          <p:nvPr/>
        </p:nvGrpSpPr>
        <p:grpSpPr>
          <a:xfrm>
            <a:off x="8717571" y="2723497"/>
            <a:ext cx="1977118" cy="189017"/>
            <a:chOff x="0" y="0"/>
            <a:chExt cx="520722" cy="49782"/>
          </a:xfrm>
        </p:grpSpPr>
        <p:sp>
          <p:nvSpPr>
            <p:cNvPr id="18" name="Freeform 18"/>
            <p:cNvSpPr/>
            <p:nvPr/>
          </p:nvSpPr>
          <p:spPr>
            <a:xfrm>
              <a:off x="0" y="0"/>
              <a:ext cx="520722" cy="49782"/>
            </a:xfrm>
            <a:custGeom>
              <a:avLst/>
              <a:gdLst/>
              <a:ahLst/>
              <a:cxnLst/>
              <a:rect l="l" t="t" r="r" b="b"/>
              <a:pathLst>
                <a:path w="520722" h="49782">
                  <a:moveTo>
                    <a:pt x="0" y="0"/>
                  </a:moveTo>
                  <a:lnTo>
                    <a:pt x="520722" y="0"/>
                  </a:lnTo>
                  <a:lnTo>
                    <a:pt x="520722" y="49782"/>
                  </a:lnTo>
                  <a:lnTo>
                    <a:pt x="0" y="49782"/>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9" name="TextBox 19"/>
            <p:cNvSpPr txBox="1"/>
            <p:nvPr/>
          </p:nvSpPr>
          <p:spPr>
            <a:xfrm>
              <a:off x="0" y="-28575"/>
              <a:ext cx="520722" cy="78357"/>
            </a:xfrm>
            <a:prstGeom prst="rect">
              <a:avLst/>
            </a:prstGeom>
          </p:spPr>
          <p:txBody>
            <a:bodyPr lIns="50800" tIns="50800" rIns="50800" bIns="50800" rtlCol="0" anchor="ctr"/>
            <a:lstStyle/>
            <a:p>
              <a:pPr algn="ctr">
                <a:lnSpc>
                  <a:spcPts val="2774"/>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Freeform 2"/>
          <p:cNvSpPr/>
          <p:nvPr/>
        </p:nvSpPr>
        <p:spPr>
          <a:xfrm>
            <a:off x="14895915" y="-3044149"/>
            <a:ext cx="9908394" cy="10021132"/>
          </a:xfrm>
          <a:custGeom>
            <a:avLst/>
            <a:gdLst/>
            <a:ahLst/>
            <a:cxnLst/>
            <a:rect l="l" t="t" r="r" b="b"/>
            <a:pathLst>
              <a:path w="9908394" h="10021132">
                <a:moveTo>
                  <a:pt x="0" y="0"/>
                </a:moveTo>
                <a:lnTo>
                  <a:pt x="9908395" y="0"/>
                </a:lnTo>
                <a:lnTo>
                  <a:pt x="9908395"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3" name="Freeform 3"/>
          <p:cNvSpPr/>
          <p:nvPr/>
        </p:nvSpPr>
        <p:spPr>
          <a:xfrm>
            <a:off x="-6730837" y="2520059"/>
            <a:ext cx="10296822" cy="10413980"/>
          </a:xfrm>
          <a:custGeom>
            <a:avLst/>
            <a:gdLst/>
            <a:ahLst/>
            <a:cxnLst/>
            <a:rect l="l" t="t" r="r" b="b"/>
            <a:pathLst>
              <a:path w="10296822" h="10413980">
                <a:moveTo>
                  <a:pt x="0" y="0"/>
                </a:moveTo>
                <a:lnTo>
                  <a:pt x="10296822" y="0"/>
                </a:lnTo>
                <a:lnTo>
                  <a:pt x="10296822" y="10413980"/>
                </a:lnTo>
                <a:lnTo>
                  <a:pt x="0" y="10413980"/>
                </a:lnTo>
                <a:lnTo>
                  <a:pt x="0" y="0"/>
                </a:lnTo>
                <a:close/>
              </a:path>
            </a:pathLst>
          </a:custGeom>
          <a:blipFill>
            <a:blip r:embed="rId2">
              <a:alphaModFix amt="88000"/>
            </a:blip>
            <a:stretch>
              <a:fillRect/>
            </a:stretch>
          </a:blipFill>
        </p:spPr>
        <p:txBody>
          <a:bodyPr/>
          <a:lstStyle/>
          <a:p>
            <a:endParaRPr lang="en-US"/>
          </a:p>
        </p:txBody>
      </p:sp>
      <p:sp>
        <p:nvSpPr>
          <p:cNvPr id="4" name="Freeform 4"/>
          <p:cNvSpPr/>
          <p:nvPr/>
        </p:nvSpPr>
        <p:spPr>
          <a:xfrm>
            <a:off x="14705832" y="6976983"/>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585137" y="-1366408"/>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659617" y="1240977"/>
            <a:ext cx="16596168" cy="602081"/>
          </a:xfrm>
          <a:prstGeom prst="rect">
            <a:avLst/>
          </a:prstGeom>
        </p:spPr>
        <p:txBody>
          <a:bodyPr lIns="0" tIns="0" rIns="0" bIns="0" rtlCol="0" anchor="t">
            <a:spAutoFit/>
          </a:bodyPr>
          <a:lstStyle/>
          <a:p>
            <a:pPr algn="ctr">
              <a:lnSpc>
                <a:spcPts val="4696"/>
              </a:lnSpc>
            </a:pPr>
            <a:r>
              <a:rPr lang="en-US" sz="4430" b="1" spc="-8">
                <a:solidFill>
                  <a:srgbClr val="72EFAC"/>
                </a:solidFill>
                <a:latin typeface="IBM Plex Sans Bold"/>
                <a:ea typeface="IBM Plex Sans Bold"/>
                <a:cs typeface="IBM Plex Sans Bold"/>
                <a:sym typeface="IBM Plex Sans Bold"/>
              </a:rPr>
              <a:t>Case Study 2: Hiring Algorithms and Bias in Recruitment</a:t>
            </a:r>
          </a:p>
        </p:txBody>
      </p:sp>
      <p:sp>
        <p:nvSpPr>
          <p:cNvPr id="7" name="TextBox 7"/>
          <p:cNvSpPr txBox="1"/>
          <p:nvPr/>
        </p:nvSpPr>
        <p:spPr>
          <a:xfrm>
            <a:off x="1490424" y="3025814"/>
            <a:ext cx="14934553" cy="6008569"/>
          </a:xfrm>
          <a:prstGeom prst="rect">
            <a:avLst/>
          </a:prstGeom>
        </p:spPr>
        <p:txBody>
          <a:bodyPr lIns="0" tIns="0" rIns="0" bIns="0" rtlCol="0" anchor="t">
            <a:spAutoFit/>
          </a:bodyPr>
          <a:lstStyle/>
          <a:p>
            <a:pPr algn="just">
              <a:lnSpc>
                <a:spcPts val="5389"/>
              </a:lnSpc>
            </a:pPr>
            <a:r>
              <a:rPr lang="en-US" sz="2792" b="1">
                <a:solidFill>
                  <a:srgbClr val="FFFFFF"/>
                </a:solidFill>
                <a:latin typeface="Montserrat Bold"/>
                <a:ea typeface="Montserrat Bold"/>
                <a:cs typeface="Montserrat Bold"/>
                <a:sym typeface="Montserrat Bold"/>
              </a:rPr>
              <a:t>Problem Statement: </a:t>
            </a:r>
            <a:r>
              <a:rPr lang="en-US" sz="2792">
                <a:solidFill>
                  <a:srgbClr val="FFFFFF"/>
                </a:solidFill>
                <a:latin typeface="Montserrat"/>
                <a:ea typeface="Montserrat"/>
                <a:cs typeface="Montserrat"/>
                <a:sym typeface="Montserrat"/>
              </a:rPr>
              <a:t>Amazon’s recruitment AI tool, designed to screen resumes, exhibited gender bias, favoring male candidates over female ones due to biases in historical hiring data. This led to the tool discriminating against women, even if they had similar or superior qualifications compared to male candidates.</a:t>
            </a:r>
          </a:p>
          <a:p>
            <a:pPr algn="ctr">
              <a:lnSpc>
                <a:spcPts val="5389"/>
              </a:lnSpc>
            </a:pPr>
            <a:endParaRPr lang="en-US" sz="2792">
              <a:solidFill>
                <a:srgbClr val="FFFFFF"/>
              </a:solidFill>
              <a:latin typeface="Montserrat"/>
              <a:ea typeface="Montserrat"/>
              <a:cs typeface="Montserrat"/>
              <a:sym typeface="Montserrat"/>
            </a:endParaRPr>
          </a:p>
          <a:p>
            <a:pPr algn="just">
              <a:lnSpc>
                <a:spcPts val="5389"/>
              </a:lnSpc>
            </a:pPr>
            <a:r>
              <a:rPr lang="en-US" sz="2792" b="1">
                <a:solidFill>
                  <a:srgbClr val="FFFFFF"/>
                </a:solidFill>
                <a:latin typeface="Montserrat Bold"/>
                <a:ea typeface="Montserrat Bold"/>
                <a:cs typeface="Montserrat Bold"/>
                <a:sym typeface="Montserrat Bold"/>
              </a:rPr>
              <a:t>Ethical Question: </a:t>
            </a:r>
            <a:r>
              <a:rPr lang="en-US" sz="2792">
                <a:solidFill>
                  <a:srgbClr val="FFFFFF"/>
                </a:solidFill>
                <a:latin typeface="Montserrat"/>
                <a:ea typeface="Montserrat"/>
                <a:cs typeface="Montserrat"/>
                <a:sym typeface="Montserrat"/>
              </a:rPr>
              <a:t>Should companies implement more rigorous fairness testing before deploying hiring algorithms, or should they avoid using automated tools for hiring decisions altogether?</a:t>
            </a:r>
          </a:p>
          <a:p>
            <a:pPr algn="just">
              <a:lnSpc>
                <a:spcPts val="5389"/>
              </a:lnSpc>
            </a:pPr>
            <a:endParaRPr lang="en-US" sz="2792">
              <a:solidFill>
                <a:srgbClr val="FFFFFF"/>
              </a:solidFill>
              <a:latin typeface="Montserrat"/>
              <a:ea typeface="Montserrat"/>
              <a:cs typeface="Montserrat"/>
              <a:sym typeface="Montserrat"/>
            </a:endParaRPr>
          </a:p>
        </p:txBody>
      </p:sp>
      <p:sp>
        <p:nvSpPr>
          <p:cNvPr id="8" name="Freeform 8"/>
          <p:cNvSpPr/>
          <p:nvPr/>
        </p:nvSpPr>
        <p:spPr>
          <a:xfrm flipH="1">
            <a:off x="-3252361" y="630856"/>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5">
              <a:alphaModFix amt="28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p:cNvGrpSpPr/>
          <p:nvPr/>
        </p:nvGrpSpPr>
        <p:grpSpPr>
          <a:xfrm>
            <a:off x="14245610" y="8123091"/>
            <a:ext cx="1786618" cy="180757"/>
            <a:chOff x="0" y="0"/>
            <a:chExt cx="470550" cy="47607"/>
          </a:xfrm>
        </p:grpSpPr>
        <p:sp>
          <p:nvSpPr>
            <p:cNvPr id="10" name="Freeform 10"/>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1" name="TextBox 11"/>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TextBox 2"/>
          <p:cNvSpPr txBox="1"/>
          <p:nvPr/>
        </p:nvSpPr>
        <p:spPr>
          <a:xfrm>
            <a:off x="3392085" y="1123950"/>
            <a:ext cx="12485592" cy="1063515"/>
          </a:xfrm>
          <a:prstGeom prst="rect">
            <a:avLst/>
          </a:prstGeom>
        </p:spPr>
        <p:txBody>
          <a:bodyPr lIns="0" tIns="0" rIns="0" bIns="0" rtlCol="0" anchor="t">
            <a:spAutoFit/>
          </a:bodyPr>
          <a:lstStyle/>
          <a:p>
            <a:pPr algn="ctr">
              <a:lnSpc>
                <a:spcPts val="8067"/>
              </a:lnSpc>
            </a:pPr>
            <a:r>
              <a:rPr lang="en-US" sz="7610" b="1" spc="-15">
                <a:solidFill>
                  <a:srgbClr val="FFFFFF"/>
                </a:solidFill>
                <a:latin typeface="IBM Plex Sans Bold"/>
                <a:ea typeface="IBM Plex Sans Bold"/>
                <a:cs typeface="IBM Plex Sans Bold"/>
                <a:sym typeface="IBM Plex Sans Bold"/>
              </a:rPr>
              <a:t>Ethical Considerations</a:t>
            </a:r>
          </a:p>
        </p:txBody>
      </p:sp>
      <p:grpSp>
        <p:nvGrpSpPr>
          <p:cNvPr id="3" name="Group 3"/>
          <p:cNvGrpSpPr/>
          <p:nvPr/>
        </p:nvGrpSpPr>
        <p:grpSpPr>
          <a:xfrm>
            <a:off x="2301616" y="3687742"/>
            <a:ext cx="14257863" cy="5237713"/>
            <a:chOff x="0" y="0"/>
            <a:chExt cx="3755157" cy="1379480"/>
          </a:xfrm>
        </p:grpSpPr>
        <p:sp>
          <p:nvSpPr>
            <p:cNvPr id="4" name="Freeform 4"/>
            <p:cNvSpPr/>
            <p:nvPr/>
          </p:nvSpPr>
          <p:spPr>
            <a:xfrm>
              <a:off x="0" y="0"/>
              <a:ext cx="3755157" cy="1379480"/>
            </a:xfrm>
            <a:custGeom>
              <a:avLst/>
              <a:gdLst/>
              <a:ahLst/>
              <a:cxnLst/>
              <a:rect l="l" t="t" r="r" b="b"/>
              <a:pathLst>
                <a:path w="3755157" h="1379480">
                  <a:moveTo>
                    <a:pt x="0" y="0"/>
                  </a:moveTo>
                  <a:lnTo>
                    <a:pt x="3755157" y="0"/>
                  </a:lnTo>
                  <a:lnTo>
                    <a:pt x="3755157" y="1379480"/>
                  </a:lnTo>
                  <a:lnTo>
                    <a:pt x="0" y="1379480"/>
                  </a:lnTo>
                  <a:close/>
                </a:path>
              </a:pathLst>
            </a:custGeom>
            <a:solidFill>
              <a:srgbClr val="000138"/>
            </a:solidFill>
            <a:ln w="23812" cap="sq">
              <a:solidFill>
                <a:srgbClr val="72EFAC"/>
              </a:solidFill>
              <a:prstDash val="solid"/>
              <a:miter/>
            </a:ln>
          </p:spPr>
          <p:txBody>
            <a:bodyPr/>
            <a:lstStyle/>
            <a:p>
              <a:endParaRPr lang="en-US"/>
            </a:p>
          </p:txBody>
        </p:sp>
        <p:sp>
          <p:nvSpPr>
            <p:cNvPr id="5" name="TextBox 5"/>
            <p:cNvSpPr txBox="1"/>
            <p:nvPr/>
          </p:nvSpPr>
          <p:spPr>
            <a:xfrm>
              <a:off x="0" y="-28575"/>
              <a:ext cx="3755157" cy="1408055"/>
            </a:xfrm>
            <a:prstGeom prst="rect">
              <a:avLst/>
            </a:prstGeom>
          </p:spPr>
          <p:txBody>
            <a:bodyPr lIns="50800" tIns="50800" rIns="50800" bIns="50800" rtlCol="0" anchor="ctr"/>
            <a:lstStyle/>
            <a:p>
              <a:pPr algn="ctr">
                <a:lnSpc>
                  <a:spcPts val="2774"/>
                </a:lnSpc>
              </a:pPr>
              <a:endParaRPr/>
            </a:p>
          </p:txBody>
        </p:sp>
      </p:grpSp>
      <p:sp>
        <p:nvSpPr>
          <p:cNvPr id="6" name="Freeform 6"/>
          <p:cNvSpPr/>
          <p:nvPr/>
        </p:nvSpPr>
        <p:spPr>
          <a:xfrm>
            <a:off x="14895915" y="-3044149"/>
            <a:ext cx="9908394" cy="10021132"/>
          </a:xfrm>
          <a:custGeom>
            <a:avLst/>
            <a:gdLst/>
            <a:ahLst/>
            <a:cxnLst/>
            <a:rect l="l" t="t" r="r" b="b"/>
            <a:pathLst>
              <a:path w="9908394" h="10021132">
                <a:moveTo>
                  <a:pt x="0" y="0"/>
                </a:moveTo>
                <a:lnTo>
                  <a:pt x="9908395" y="0"/>
                </a:lnTo>
                <a:lnTo>
                  <a:pt x="9908395"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7" name="Freeform 7"/>
          <p:cNvSpPr/>
          <p:nvPr/>
        </p:nvSpPr>
        <p:spPr>
          <a:xfrm>
            <a:off x="-6730837" y="2386504"/>
            <a:ext cx="10296822" cy="10413980"/>
          </a:xfrm>
          <a:custGeom>
            <a:avLst/>
            <a:gdLst/>
            <a:ahLst/>
            <a:cxnLst/>
            <a:rect l="l" t="t" r="r" b="b"/>
            <a:pathLst>
              <a:path w="10296822" h="10413980">
                <a:moveTo>
                  <a:pt x="0" y="0"/>
                </a:moveTo>
                <a:lnTo>
                  <a:pt x="10296822" y="0"/>
                </a:lnTo>
                <a:lnTo>
                  <a:pt x="10296822" y="10413980"/>
                </a:lnTo>
                <a:lnTo>
                  <a:pt x="0" y="10413980"/>
                </a:lnTo>
                <a:lnTo>
                  <a:pt x="0" y="0"/>
                </a:lnTo>
                <a:close/>
              </a:path>
            </a:pathLst>
          </a:custGeom>
          <a:blipFill>
            <a:blip r:embed="rId2">
              <a:alphaModFix amt="88000"/>
            </a:blip>
            <a:stretch>
              <a:fillRect/>
            </a:stretch>
          </a:blipFill>
        </p:spPr>
        <p:txBody>
          <a:bodyPr/>
          <a:lstStyle/>
          <a:p>
            <a:endParaRPr lang="en-US"/>
          </a:p>
        </p:txBody>
      </p:sp>
      <p:sp>
        <p:nvSpPr>
          <p:cNvPr id="8" name="Freeform 8"/>
          <p:cNvSpPr/>
          <p:nvPr/>
        </p:nvSpPr>
        <p:spPr>
          <a:xfrm flipH="1">
            <a:off x="-2628900" y="630856"/>
            <a:ext cx="7315200" cy="1755648"/>
          </a:xfrm>
          <a:custGeom>
            <a:avLst/>
            <a:gdLst/>
            <a:ahLst/>
            <a:cxnLst/>
            <a:rect l="l" t="t" r="r" b="b"/>
            <a:pathLst>
              <a:path w="7315200" h="1755648">
                <a:moveTo>
                  <a:pt x="7315200" y="0"/>
                </a:moveTo>
                <a:lnTo>
                  <a:pt x="0" y="0"/>
                </a:lnTo>
                <a:lnTo>
                  <a:pt x="0" y="1755648"/>
                </a:lnTo>
                <a:lnTo>
                  <a:pt x="7315200" y="1755648"/>
                </a:lnTo>
                <a:lnTo>
                  <a:pt x="73152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3565985" y="5389318"/>
            <a:ext cx="4687781" cy="3080080"/>
          </a:xfrm>
          <a:prstGeom prst="rect">
            <a:avLst/>
          </a:prstGeom>
        </p:spPr>
        <p:txBody>
          <a:bodyPr lIns="0" tIns="0" rIns="0" bIns="0" rtlCol="0" anchor="t">
            <a:spAutoFit/>
          </a:bodyPr>
          <a:lstStyle/>
          <a:p>
            <a:pPr algn="just">
              <a:lnSpc>
                <a:spcPts val="4094"/>
              </a:lnSpc>
            </a:pPr>
            <a:r>
              <a:rPr lang="en-US" sz="2541">
                <a:solidFill>
                  <a:srgbClr val="FFFFFF"/>
                </a:solidFill>
                <a:latin typeface="Montserrat Light"/>
                <a:ea typeface="Montserrat Light"/>
                <a:cs typeface="Montserrat Light"/>
                <a:sym typeface="Montserrat Light"/>
              </a:rPr>
              <a:t>Ensuring that recruitment algorithms do not reinforce historical biases is crucial for fair treatment of all candidates.</a:t>
            </a:r>
          </a:p>
          <a:p>
            <a:pPr algn="ctr">
              <a:lnSpc>
                <a:spcPts val="4094"/>
              </a:lnSpc>
            </a:pPr>
            <a:endParaRPr lang="en-US" sz="2541">
              <a:solidFill>
                <a:srgbClr val="FFFFFF"/>
              </a:solidFill>
              <a:latin typeface="Montserrat Light"/>
              <a:ea typeface="Montserrat Light"/>
              <a:cs typeface="Montserrat Light"/>
              <a:sym typeface="Montserrat Light"/>
            </a:endParaRPr>
          </a:p>
        </p:txBody>
      </p:sp>
      <p:sp>
        <p:nvSpPr>
          <p:cNvPr id="10" name="TextBox 10"/>
          <p:cNvSpPr txBox="1"/>
          <p:nvPr/>
        </p:nvSpPr>
        <p:spPr>
          <a:xfrm>
            <a:off x="4107385" y="4494125"/>
            <a:ext cx="2122175" cy="439247"/>
          </a:xfrm>
          <a:prstGeom prst="rect">
            <a:avLst/>
          </a:prstGeom>
        </p:spPr>
        <p:txBody>
          <a:bodyPr lIns="0" tIns="0" rIns="0" bIns="0" rtlCol="0" anchor="t">
            <a:spAutoFit/>
          </a:bodyPr>
          <a:lstStyle/>
          <a:p>
            <a:pPr algn="ctr">
              <a:lnSpc>
                <a:spcPts val="3614"/>
              </a:lnSpc>
            </a:pPr>
            <a:r>
              <a:rPr lang="en-US" sz="2581" b="1" spc="-5">
                <a:solidFill>
                  <a:srgbClr val="FFFFFF"/>
                </a:solidFill>
                <a:latin typeface="IBM Plex Sans Bold"/>
                <a:ea typeface="IBM Plex Sans Bold"/>
                <a:cs typeface="IBM Plex Sans Bold"/>
                <a:sym typeface="IBM Plex Sans Bold"/>
              </a:rPr>
              <a:t>FAIRNESS</a:t>
            </a:r>
          </a:p>
        </p:txBody>
      </p:sp>
      <p:sp>
        <p:nvSpPr>
          <p:cNvPr id="11" name="TextBox 11"/>
          <p:cNvSpPr txBox="1"/>
          <p:nvPr/>
        </p:nvSpPr>
        <p:spPr>
          <a:xfrm>
            <a:off x="10558970" y="5304847"/>
            <a:ext cx="4564912" cy="3563119"/>
          </a:xfrm>
          <a:prstGeom prst="rect">
            <a:avLst/>
          </a:prstGeom>
        </p:spPr>
        <p:txBody>
          <a:bodyPr lIns="0" tIns="0" rIns="0" bIns="0" rtlCol="0" anchor="t">
            <a:spAutoFit/>
          </a:bodyPr>
          <a:lstStyle/>
          <a:p>
            <a:pPr algn="just">
              <a:lnSpc>
                <a:spcPts val="4091"/>
              </a:lnSpc>
            </a:pPr>
            <a:r>
              <a:rPr lang="en-US" sz="2540">
                <a:solidFill>
                  <a:srgbClr val="FFFFFF"/>
                </a:solidFill>
                <a:latin typeface="Montserrat Light"/>
                <a:ea typeface="Montserrat Light"/>
                <a:cs typeface="Montserrat Light"/>
                <a:sym typeface="Montserrat Light"/>
              </a:rPr>
              <a:t>Applicants should have autonomy over how they are represented in hiring processes, without having their applications unfairly filtered by an AI.</a:t>
            </a:r>
          </a:p>
          <a:p>
            <a:pPr algn="ctr">
              <a:lnSpc>
                <a:spcPts val="4091"/>
              </a:lnSpc>
            </a:pPr>
            <a:endParaRPr lang="en-US" sz="2540">
              <a:solidFill>
                <a:srgbClr val="FFFFFF"/>
              </a:solidFill>
              <a:latin typeface="Montserrat Light"/>
              <a:ea typeface="Montserrat Light"/>
              <a:cs typeface="Montserrat Light"/>
              <a:sym typeface="Montserrat Light"/>
            </a:endParaRPr>
          </a:p>
        </p:txBody>
      </p:sp>
      <p:sp>
        <p:nvSpPr>
          <p:cNvPr id="12" name="TextBox 12"/>
          <p:cNvSpPr txBox="1"/>
          <p:nvPr/>
        </p:nvSpPr>
        <p:spPr>
          <a:xfrm>
            <a:off x="10955125" y="4494125"/>
            <a:ext cx="1956657" cy="439247"/>
          </a:xfrm>
          <a:prstGeom prst="rect">
            <a:avLst/>
          </a:prstGeom>
        </p:spPr>
        <p:txBody>
          <a:bodyPr lIns="0" tIns="0" rIns="0" bIns="0" rtlCol="0" anchor="t">
            <a:spAutoFit/>
          </a:bodyPr>
          <a:lstStyle/>
          <a:p>
            <a:pPr algn="ctr">
              <a:lnSpc>
                <a:spcPts val="3614"/>
              </a:lnSpc>
            </a:pPr>
            <a:r>
              <a:rPr lang="en-US" sz="2581" b="1" spc="-5">
                <a:solidFill>
                  <a:srgbClr val="FFFFFF"/>
                </a:solidFill>
                <a:latin typeface="IBM Plex Sans Bold"/>
                <a:ea typeface="IBM Plex Sans Bold"/>
                <a:cs typeface="IBM Plex Sans Bold"/>
                <a:sym typeface="IBM Plex Sans Bold"/>
              </a:rPr>
              <a:t>AUTONOMY</a:t>
            </a:r>
          </a:p>
        </p:txBody>
      </p:sp>
      <p:grpSp>
        <p:nvGrpSpPr>
          <p:cNvPr id="13" name="Group 13"/>
          <p:cNvGrpSpPr/>
          <p:nvPr/>
        </p:nvGrpSpPr>
        <p:grpSpPr>
          <a:xfrm rot="-10800000">
            <a:off x="13337264" y="2655135"/>
            <a:ext cx="1786618" cy="180757"/>
            <a:chOff x="0" y="0"/>
            <a:chExt cx="470550" cy="47607"/>
          </a:xfrm>
        </p:grpSpPr>
        <p:sp>
          <p:nvSpPr>
            <p:cNvPr id="14" name="Freeform 14"/>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15" name="TextBox 15"/>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
        <p:nvSpPr>
          <p:cNvPr id="16" name="Freeform 16"/>
          <p:cNvSpPr/>
          <p:nvPr/>
        </p:nvSpPr>
        <p:spPr>
          <a:xfrm rot="-5400000">
            <a:off x="15105720" y="-445219"/>
            <a:ext cx="4151122" cy="4114800"/>
          </a:xfrm>
          <a:custGeom>
            <a:avLst/>
            <a:gdLst/>
            <a:ahLst/>
            <a:cxnLst/>
            <a:rect l="l" t="t" r="r" b="b"/>
            <a:pathLst>
              <a:path w="4151122" h="4114800">
                <a:moveTo>
                  <a:pt x="0" y="0"/>
                </a:moveTo>
                <a:lnTo>
                  <a:pt x="4151123" y="0"/>
                </a:lnTo>
                <a:lnTo>
                  <a:pt x="415112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rot="-5094291" flipH="1" flipV="1">
            <a:off x="-856722" y="7152009"/>
            <a:ext cx="3770843" cy="3737848"/>
          </a:xfrm>
          <a:custGeom>
            <a:avLst/>
            <a:gdLst/>
            <a:ahLst/>
            <a:cxnLst/>
            <a:rect l="l" t="t" r="r" b="b"/>
            <a:pathLst>
              <a:path w="3770843" h="3737848">
                <a:moveTo>
                  <a:pt x="3770844" y="3737848"/>
                </a:moveTo>
                <a:lnTo>
                  <a:pt x="0" y="3737848"/>
                </a:lnTo>
                <a:lnTo>
                  <a:pt x="0" y="0"/>
                </a:lnTo>
                <a:lnTo>
                  <a:pt x="3770844" y="0"/>
                </a:lnTo>
                <a:lnTo>
                  <a:pt x="3770844" y="373784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TextBox 2"/>
          <p:cNvSpPr txBox="1"/>
          <p:nvPr/>
        </p:nvSpPr>
        <p:spPr>
          <a:xfrm>
            <a:off x="9121872" y="1758604"/>
            <a:ext cx="8693456" cy="1656684"/>
          </a:xfrm>
          <a:prstGeom prst="rect">
            <a:avLst/>
          </a:prstGeom>
        </p:spPr>
        <p:txBody>
          <a:bodyPr lIns="0" tIns="0" rIns="0" bIns="0" rtlCol="0" anchor="t">
            <a:spAutoFit/>
          </a:bodyPr>
          <a:lstStyle/>
          <a:p>
            <a:pPr algn="l">
              <a:lnSpc>
                <a:spcPts val="4430"/>
              </a:lnSpc>
            </a:pPr>
            <a:r>
              <a:rPr lang="en-US" sz="2749">
                <a:solidFill>
                  <a:srgbClr val="E0D6DE"/>
                </a:solidFill>
                <a:latin typeface="Montserrat Light"/>
                <a:ea typeface="Montserrat Light"/>
                <a:cs typeface="Montserrat Light"/>
                <a:sym typeface="Montserrat Light"/>
              </a:rPr>
              <a:t>Regular audits to identify and address biases in hiring algorithms, and transparency about how the algorithm makes decisions.</a:t>
            </a:r>
          </a:p>
        </p:txBody>
      </p:sp>
      <p:sp>
        <p:nvSpPr>
          <p:cNvPr id="3" name="TextBox 3"/>
          <p:cNvSpPr txBox="1"/>
          <p:nvPr/>
        </p:nvSpPr>
        <p:spPr>
          <a:xfrm>
            <a:off x="9121872" y="4760627"/>
            <a:ext cx="7232064" cy="1623216"/>
          </a:xfrm>
          <a:prstGeom prst="rect">
            <a:avLst/>
          </a:prstGeom>
        </p:spPr>
        <p:txBody>
          <a:bodyPr lIns="0" tIns="0" rIns="0" bIns="0" rtlCol="0" anchor="t">
            <a:spAutoFit/>
          </a:bodyPr>
          <a:lstStyle/>
          <a:p>
            <a:pPr algn="l">
              <a:lnSpc>
                <a:spcPts val="4424"/>
              </a:lnSpc>
            </a:pPr>
            <a:r>
              <a:rPr lang="en-US" sz="2746">
                <a:solidFill>
                  <a:srgbClr val="E0D6DE"/>
                </a:solidFill>
                <a:latin typeface="Montserrat Light"/>
                <a:ea typeface="Montserrat Light"/>
                <a:cs typeface="Montserrat Light"/>
                <a:sym typeface="Montserrat Light"/>
              </a:rPr>
              <a:t>Use AI as a supportive tool rather than a final arbiter in hiring, with human reviewers ensuring fairness.</a:t>
            </a:r>
          </a:p>
        </p:txBody>
      </p:sp>
      <p:sp>
        <p:nvSpPr>
          <p:cNvPr id="4" name="TextBox 4"/>
          <p:cNvSpPr txBox="1"/>
          <p:nvPr/>
        </p:nvSpPr>
        <p:spPr>
          <a:xfrm>
            <a:off x="9121872" y="7888523"/>
            <a:ext cx="7788092" cy="2218658"/>
          </a:xfrm>
          <a:prstGeom prst="rect">
            <a:avLst/>
          </a:prstGeom>
        </p:spPr>
        <p:txBody>
          <a:bodyPr lIns="0" tIns="0" rIns="0" bIns="0" rtlCol="0" anchor="t">
            <a:spAutoFit/>
          </a:bodyPr>
          <a:lstStyle/>
          <a:p>
            <a:pPr algn="l">
              <a:lnSpc>
                <a:spcPts val="4430"/>
              </a:lnSpc>
            </a:pPr>
            <a:r>
              <a:rPr lang="en-US" sz="2750">
                <a:solidFill>
                  <a:srgbClr val="E0D6DE"/>
                </a:solidFill>
                <a:latin typeface="Montserrat Light"/>
                <a:ea typeface="Montserrat Light"/>
                <a:cs typeface="Montserrat Light"/>
                <a:sym typeface="Montserrat Light"/>
              </a:rPr>
              <a:t>Train algorithms on a more representative dataset to avoid reproducing biases in hiring processes.</a:t>
            </a:r>
          </a:p>
          <a:p>
            <a:pPr algn="l">
              <a:lnSpc>
                <a:spcPts val="4430"/>
              </a:lnSpc>
            </a:pPr>
            <a:endParaRPr lang="en-US" sz="2750">
              <a:solidFill>
                <a:srgbClr val="E0D6DE"/>
              </a:solidFill>
              <a:latin typeface="Montserrat Light"/>
              <a:ea typeface="Montserrat Light"/>
              <a:cs typeface="Montserrat Light"/>
              <a:sym typeface="Montserrat Light"/>
            </a:endParaRPr>
          </a:p>
        </p:txBody>
      </p:sp>
      <p:sp>
        <p:nvSpPr>
          <p:cNvPr id="5" name="TextBox 5"/>
          <p:cNvSpPr txBox="1"/>
          <p:nvPr/>
        </p:nvSpPr>
        <p:spPr>
          <a:xfrm>
            <a:off x="9121872" y="962025"/>
            <a:ext cx="6202671" cy="569969"/>
          </a:xfrm>
          <a:prstGeom prst="rect">
            <a:avLst/>
          </a:prstGeom>
        </p:spPr>
        <p:txBody>
          <a:bodyPr lIns="0" tIns="0" rIns="0" bIns="0" rtlCol="0" anchor="t">
            <a:spAutoFit/>
          </a:bodyPr>
          <a:lstStyle/>
          <a:p>
            <a:pPr algn="l">
              <a:lnSpc>
                <a:spcPts val="4704"/>
              </a:lnSpc>
            </a:pPr>
            <a:r>
              <a:rPr lang="en-US" sz="3360" b="1" spc="-6">
                <a:solidFill>
                  <a:srgbClr val="72EFAC"/>
                </a:solidFill>
                <a:latin typeface="IBM Plex Sans Bold"/>
                <a:ea typeface="IBM Plex Sans Bold"/>
                <a:cs typeface="IBM Plex Sans Bold"/>
                <a:sym typeface="IBM Plex Sans Bold"/>
              </a:rPr>
              <a:t>Bias Audits &amp; Transparency</a:t>
            </a:r>
          </a:p>
        </p:txBody>
      </p:sp>
      <p:sp>
        <p:nvSpPr>
          <p:cNvPr id="6" name="TextBox 6"/>
          <p:cNvSpPr txBox="1"/>
          <p:nvPr/>
        </p:nvSpPr>
        <p:spPr>
          <a:xfrm>
            <a:off x="9066860" y="3920112"/>
            <a:ext cx="7843104" cy="611915"/>
          </a:xfrm>
          <a:prstGeom prst="rect">
            <a:avLst/>
          </a:prstGeom>
        </p:spPr>
        <p:txBody>
          <a:bodyPr lIns="0" tIns="0" rIns="0" bIns="0" rtlCol="0" anchor="t">
            <a:spAutoFit/>
          </a:bodyPr>
          <a:lstStyle/>
          <a:p>
            <a:pPr algn="l">
              <a:lnSpc>
                <a:spcPts val="5003"/>
              </a:lnSpc>
            </a:pPr>
            <a:r>
              <a:rPr lang="en-US" sz="3574" b="1" spc="-7">
                <a:solidFill>
                  <a:srgbClr val="72EFAC"/>
                </a:solidFill>
                <a:latin typeface="IBM Plex Sans Bold"/>
                <a:ea typeface="IBM Plex Sans Bold"/>
                <a:cs typeface="IBM Plex Sans Bold"/>
                <a:sym typeface="IBM Plex Sans Bold"/>
              </a:rPr>
              <a:t>Human Oversight in Decision-Making</a:t>
            </a:r>
          </a:p>
        </p:txBody>
      </p:sp>
      <p:sp>
        <p:nvSpPr>
          <p:cNvPr id="7" name="TextBox 7"/>
          <p:cNvSpPr txBox="1"/>
          <p:nvPr/>
        </p:nvSpPr>
        <p:spPr>
          <a:xfrm>
            <a:off x="9144000" y="7048008"/>
            <a:ext cx="7212699" cy="611915"/>
          </a:xfrm>
          <a:prstGeom prst="rect">
            <a:avLst/>
          </a:prstGeom>
        </p:spPr>
        <p:txBody>
          <a:bodyPr lIns="0" tIns="0" rIns="0" bIns="0" rtlCol="0" anchor="t">
            <a:spAutoFit/>
          </a:bodyPr>
          <a:lstStyle/>
          <a:p>
            <a:pPr algn="l">
              <a:lnSpc>
                <a:spcPts val="5003"/>
              </a:lnSpc>
            </a:pPr>
            <a:r>
              <a:rPr lang="en-US" sz="3574" b="1" spc="-7">
                <a:solidFill>
                  <a:srgbClr val="72EFAC"/>
                </a:solidFill>
                <a:latin typeface="IBM Plex Sans Bold"/>
                <a:ea typeface="IBM Plex Sans Bold"/>
                <a:cs typeface="IBM Plex Sans Bold"/>
                <a:sym typeface="IBM Plex Sans Bold"/>
              </a:rPr>
              <a:t>Diverse Training Data</a:t>
            </a:r>
          </a:p>
        </p:txBody>
      </p:sp>
      <p:sp>
        <p:nvSpPr>
          <p:cNvPr id="8" name="Freeform 8"/>
          <p:cNvSpPr/>
          <p:nvPr/>
        </p:nvSpPr>
        <p:spPr>
          <a:xfrm>
            <a:off x="-7142577" y="88572"/>
            <a:ext cx="10296822" cy="10413980"/>
          </a:xfrm>
          <a:custGeom>
            <a:avLst/>
            <a:gdLst/>
            <a:ahLst/>
            <a:cxnLst/>
            <a:rect l="l" t="t" r="r" b="b"/>
            <a:pathLst>
              <a:path w="10296822" h="10413980">
                <a:moveTo>
                  <a:pt x="0" y="0"/>
                </a:moveTo>
                <a:lnTo>
                  <a:pt x="10296823" y="0"/>
                </a:lnTo>
                <a:lnTo>
                  <a:pt x="10296823"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9" name="TextBox 9"/>
          <p:cNvSpPr txBox="1"/>
          <p:nvPr/>
        </p:nvSpPr>
        <p:spPr>
          <a:xfrm>
            <a:off x="1733391" y="2577224"/>
            <a:ext cx="6533706" cy="1908185"/>
          </a:xfrm>
          <a:prstGeom prst="rect">
            <a:avLst/>
          </a:prstGeom>
        </p:spPr>
        <p:txBody>
          <a:bodyPr lIns="0" tIns="0" rIns="0" bIns="0" rtlCol="0" anchor="t">
            <a:spAutoFit/>
          </a:bodyPr>
          <a:lstStyle/>
          <a:p>
            <a:pPr algn="l">
              <a:lnSpc>
                <a:spcPts val="7439"/>
              </a:lnSpc>
            </a:pPr>
            <a:r>
              <a:rPr lang="en-US" sz="7018" b="1" spc="-14">
                <a:solidFill>
                  <a:srgbClr val="FFFFFF"/>
                </a:solidFill>
                <a:latin typeface="IBM Plex Sans Bold"/>
                <a:ea typeface="IBM Plex Sans Bold"/>
                <a:cs typeface="IBM Plex Sans Bold"/>
                <a:sym typeface="IBM Plex Sans Bold"/>
              </a:rPr>
              <a:t>POSSIBLE SOLUTIONS</a:t>
            </a:r>
          </a:p>
        </p:txBody>
      </p:sp>
      <p:sp>
        <p:nvSpPr>
          <p:cNvPr id="10" name="Freeform 10"/>
          <p:cNvSpPr/>
          <p:nvPr/>
        </p:nvSpPr>
        <p:spPr>
          <a:xfrm>
            <a:off x="15346671" y="3324225"/>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11" name="Freeform 11"/>
          <p:cNvSpPr/>
          <p:nvPr/>
        </p:nvSpPr>
        <p:spPr>
          <a:xfrm>
            <a:off x="14667742" y="7340722"/>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alphaModFix amt="52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flipH="1" flipV="1">
            <a:off x="-1679848" y="-191826"/>
            <a:ext cx="4151122" cy="4114800"/>
          </a:xfrm>
          <a:custGeom>
            <a:avLst/>
            <a:gdLst/>
            <a:ahLst/>
            <a:cxnLst/>
            <a:rect l="l" t="t" r="r" b="b"/>
            <a:pathLst>
              <a:path w="4151122" h="4114800">
                <a:moveTo>
                  <a:pt x="4151122" y="4114800"/>
                </a:moveTo>
                <a:lnTo>
                  <a:pt x="0" y="4114800"/>
                </a:lnTo>
                <a:lnTo>
                  <a:pt x="0" y="0"/>
                </a:lnTo>
                <a:lnTo>
                  <a:pt x="4151122" y="0"/>
                </a:lnTo>
                <a:lnTo>
                  <a:pt x="4151122"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3" name="Group 13"/>
          <p:cNvGrpSpPr/>
          <p:nvPr/>
        </p:nvGrpSpPr>
        <p:grpSpPr>
          <a:xfrm>
            <a:off x="5852340" y="8154034"/>
            <a:ext cx="1786618" cy="180757"/>
            <a:chOff x="0" y="0"/>
            <a:chExt cx="470550" cy="47607"/>
          </a:xfrm>
        </p:grpSpPr>
        <p:sp>
          <p:nvSpPr>
            <p:cNvPr id="14" name="Freeform 14"/>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64000"/>
                  </a:srgbClr>
                </a:gs>
                <a:gs pos="100000">
                  <a:srgbClr val="33CD91">
                    <a:alpha val="64000"/>
                  </a:srgbClr>
                </a:gs>
              </a:gsLst>
              <a:lin ang="0"/>
            </a:gradFill>
          </p:spPr>
          <p:txBody>
            <a:bodyPr/>
            <a:lstStyle/>
            <a:p>
              <a:endParaRPr lang="en-US"/>
            </a:p>
          </p:txBody>
        </p:sp>
        <p:sp>
          <p:nvSpPr>
            <p:cNvPr id="15" name="TextBox 15"/>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sp>
        <p:nvSpPr>
          <p:cNvPr id="2" name="Freeform 2"/>
          <p:cNvSpPr/>
          <p:nvPr/>
        </p:nvSpPr>
        <p:spPr>
          <a:xfrm>
            <a:off x="11463487" y="-4917594"/>
            <a:ext cx="12899701" cy="13046474"/>
          </a:xfrm>
          <a:custGeom>
            <a:avLst/>
            <a:gdLst/>
            <a:ahLst/>
            <a:cxnLst/>
            <a:rect l="l" t="t" r="r" b="b"/>
            <a:pathLst>
              <a:path w="12899701" h="13046474">
                <a:moveTo>
                  <a:pt x="0" y="0"/>
                </a:moveTo>
                <a:lnTo>
                  <a:pt x="12899702" y="0"/>
                </a:lnTo>
                <a:lnTo>
                  <a:pt x="12899702" y="13046474"/>
                </a:lnTo>
                <a:lnTo>
                  <a:pt x="0" y="13046474"/>
                </a:lnTo>
                <a:lnTo>
                  <a:pt x="0" y="0"/>
                </a:lnTo>
                <a:close/>
              </a:path>
            </a:pathLst>
          </a:custGeom>
          <a:blipFill>
            <a:blip r:embed="rId2">
              <a:alphaModFix amt="88000"/>
            </a:blip>
            <a:stretch>
              <a:fillRect/>
            </a:stretch>
          </a:blipFill>
        </p:spPr>
        <p:txBody>
          <a:bodyPr/>
          <a:lstStyle/>
          <a:p>
            <a:endParaRPr lang="en-US"/>
          </a:p>
        </p:txBody>
      </p:sp>
      <p:sp>
        <p:nvSpPr>
          <p:cNvPr id="3" name="TextBox 3"/>
          <p:cNvSpPr txBox="1"/>
          <p:nvPr/>
        </p:nvSpPr>
        <p:spPr>
          <a:xfrm>
            <a:off x="1028700" y="910323"/>
            <a:ext cx="16622967" cy="2629492"/>
          </a:xfrm>
          <a:prstGeom prst="rect">
            <a:avLst/>
          </a:prstGeom>
        </p:spPr>
        <p:txBody>
          <a:bodyPr lIns="0" tIns="0" rIns="0" bIns="0" rtlCol="0" anchor="t">
            <a:spAutoFit/>
          </a:bodyPr>
          <a:lstStyle/>
          <a:p>
            <a:pPr algn="l">
              <a:lnSpc>
                <a:spcPts val="10256"/>
              </a:lnSpc>
            </a:pPr>
            <a:r>
              <a:rPr lang="en-US" sz="9676" b="1" spc="-19">
                <a:solidFill>
                  <a:srgbClr val="FFFFFF"/>
                </a:solidFill>
                <a:latin typeface="IBM Plex Sans Bold"/>
                <a:ea typeface="IBM Plex Sans Bold"/>
                <a:cs typeface="IBM Plex Sans Bold"/>
                <a:sym typeface="IBM Plex Sans Bold"/>
              </a:rPr>
              <a:t>Introduction to AI Ethics - Why Are We Doing This?</a:t>
            </a:r>
          </a:p>
        </p:txBody>
      </p:sp>
      <p:sp>
        <p:nvSpPr>
          <p:cNvPr id="4" name="Freeform 4"/>
          <p:cNvSpPr/>
          <p:nvPr/>
        </p:nvSpPr>
        <p:spPr>
          <a:xfrm>
            <a:off x="-4119711" y="4377882"/>
            <a:ext cx="10296822" cy="10413980"/>
          </a:xfrm>
          <a:custGeom>
            <a:avLst/>
            <a:gdLst/>
            <a:ahLst/>
            <a:cxnLst/>
            <a:rect l="l" t="t" r="r" b="b"/>
            <a:pathLst>
              <a:path w="10296822" h="10413980">
                <a:moveTo>
                  <a:pt x="0" y="0"/>
                </a:moveTo>
                <a:lnTo>
                  <a:pt x="10296822" y="0"/>
                </a:lnTo>
                <a:lnTo>
                  <a:pt x="10296822" y="10413979"/>
                </a:lnTo>
                <a:lnTo>
                  <a:pt x="0" y="10413979"/>
                </a:lnTo>
                <a:lnTo>
                  <a:pt x="0" y="0"/>
                </a:lnTo>
                <a:close/>
              </a:path>
            </a:pathLst>
          </a:custGeom>
          <a:blipFill>
            <a:blip r:embed="rId2">
              <a:alphaModFix amt="88000"/>
            </a:blip>
            <a:stretch>
              <a:fillRect/>
            </a:stretch>
          </a:blipFill>
        </p:spPr>
        <p:txBody>
          <a:bodyPr/>
          <a:lstStyle/>
          <a:p>
            <a:endParaRPr lang="en-US"/>
          </a:p>
        </p:txBody>
      </p:sp>
      <p:sp>
        <p:nvSpPr>
          <p:cNvPr id="5" name="Freeform 5"/>
          <p:cNvSpPr/>
          <p:nvPr/>
        </p:nvSpPr>
        <p:spPr>
          <a:xfrm>
            <a:off x="5116655" y="3322468"/>
            <a:ext cx="8375071" cy="5935832"/>
          </a:xfrm>
          <a:custGeom>
            <a:avLst/>
            <a:gdLst/>
            <a:ahLst/>
            <a:cxnLst/>
            <a:rect l="l" t="t" r="r" b="b"/>
            <a:pathLst>
              <a:path w="8375071" h="5935832">
                <a:moveTo>
                  <a:pt x="0" y="0"/>
                </a:moveTo>
                <a:lnTo>
                  <a:pt x="8375071" y="0"/>
                </a:lnTo>
                <a:lnTo>
                  <a:pt x="8375071" y="5935832"/>
                </a:lnTo>
                <a:lnTo>
                  <a:pt x="0" y="5935832"/>
                </a:lnTo>
                <a:lnTo>
                  <a:pt x="0" y="0"/>
                </a:lnTo>
                <a:close/>
              </a:path>
            </a:pathLst>
          </a:custGeom>
          <a:blipFill>
            <a:blip r:embed="rId3"/>
            <a:stretch>
              <a:fillRect/>
            </a:stretch>
          </a:blipFill>
        </p:spPr>
        <p:txBody>
          <a:bodyPr/>
          <a:lstStyle/>
          <a:p>
            <a:endParaRPr lang="en-US"/>
          </a:p>
        </p:txBody>
      </p:sp>
      <p:sp>
        <p:nvSpPr>
          <p:cNvPr id="6" name="Freeform 6"/>
          <p:cNvSpPr/>
          <p:nvPr/>
        </p:nvSpPr>
        <p:spPr>
          <a:xfrm>
            <a:off x="15087928" y="544939"/>
            <a:ext cx="7315200" cy="2121408"/>
          </a:xfrm>
          <a:custGeom>
            <a:avLst/>
            <a:gdLst/>
            <a:ahLst/>
            <a:cxnLst/>
            <a:rect l="l" t="t" r="r" b="b"/>
            <a:pathLst>
              <a:path w="7315200" h="2121408">
                <a:moveTo>
                  <a:pt x="0" y="0"/>
                </a:moveTo>
                <a:lnTo>
                  <a:pt x="7315200" y="0"/>
                </a:lnTo>
                <a:lnTo>
                  <a:pt x="7315200" y="2121408"/>
                </a:lnTo>
                <a:lnTo>
                  <a:pt x="0" y="21214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5087928" y="6923314"/>
            <a:ext cx="5127477" cy="4114800"/>
          </a:xfrm>
          <a:custGeom>
            <a:avLst/>
            <a:gdLst/>
            <a:ahLst/>
            <a:cxnLst/>
            <a:rect l="l" t="t" r="r" b="b"/>
            <a:pathLst>
              <a:path w="5127477" h="4114800">
                <a:moveTo>
                  <a:pt x="0" y="0"/>
                </a:moveTo>
                <a:lnTo>
                  <a:pt x="5127477" y="0"/>
                </a:lnTo>
                <a:lnTo>
                  <a:pt x="512747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138"/>
        </a:solidFill>
        <a:effectLst/>
      </p:bgPr>
    </p:bg>
    <p:spTree>
      <p:nvGrpSpPr>
        <p:cNvPr id="1" name=""/>
        <p:cNvGrpSpPr/>
        <p:nvPr/>
      </p:nvGrpSpPr>
      <p:grpSpPr>
        <a:xfrm>
          <a:off x="0" y="0"/>
          <a:ext cx="0" cy="0"/>
          <a:chOff x="0" y="0"/>
          <a:chExt cx="0" cy="0"/>
        </a:xfrm>
      </p:grpSpPr>
      <p:grpSp>
        <p:nvGrpSpPr>
          <p:cNvPr id="2" name="Group 2"/>
          <p:cNvGrpSpPr/>
          <p:nvPr/>
        </p:nvGrpSpPr>
        <p:grpSpPr>
          <a:xfrm>
            <a:off x="4562254" y="1865574"/>
            <a:ext cx="13161442" cy="3876069"/>
            <a:chOff x="0" y="0"/>
            <a:chExt cx="3466388" cy="1020858"/>
          </a:xfrm>
        </p:grpSpPr>
        <p:sp>
          <p:nvSpPr>
            <p:cNvPr id="3" name="Freeform 3"/>
            <p:cNvSpPr/>
            <p:nvPr/>
          </p:nvSpPr>
          <p:spPr>
            <a:xfrm>
              <a:off x="0" y="0"/>
              <a:ext cx="3466388" cy="1020858"/>
            </a:xfrm>
            <a:custGeom>
              <a:avLst/>
              <a:gdLst/>
              <a:ahLst/>
              <a:cxnLst/>
              <a:rect l="l" t="t" r="r" b="b"/>
              <a:pathLst>
                <a:path w="3466388" h="1020858">
                  <a:moveTo>
                    <a:pt x="0" y="0"/>
                  </a:moveTo>
                  <a:lnTo>
                    <a:pt x="3466388" y="0"/>
                  </a:lnTo>
                  <a:lnTo>
                    <a:pt x="3466388" y="1020858"/>
                  </a:lnTo>
                  <a:lnTo>
                    <a:pt x="0" y="1020858"/>
                  </a:lnTo>
                  <a:close/>
                </a:path>
              </a:pathLst>
            </a:custGeom>
            <a:solidFill>
              <a:srgbClr val="000138"/>
            </a:solidFill>
            <a:ln w="23812" cap="sq">
              <a:solidFill>
                <a:srgbClr val="72EFAC"/>
              </a:solidFill>
              <a:prstDash val="solid"/>
              <a:miter/>
            </a:ln>
          </p:spPr>
          <p:txBody>
            <a:bodyPr/>
            <a:lstStyle/>
            <a:p>
              <a:endParaRPr lang="en-US"/>
            </a:p>
          </p:txBody>
        </p:sp>
        <p:sp>
          <p:nvSpPr>
            <p:cNvPr id="4" name="TextBox 4"/>
            <p:cNvSpPr txBox="1"/>
            <p:nvPr/>
          </p:nvSpPr>
          <p:spPr>
            <a:xfrm>
              <a:off x="0" y="-28575"/>
              <a:ext cx="3466388" cy="1049433"/>
            </a:xfrm>
            <a:prstGeom prst="rect">
              <a:avLst/>
            </a:prstGeom>
          </p:spPr>
          <p:txBody>
            <a:bodyPr lIns="50800" tIns="50800" rIns="50800" bIns="50800" rtlCol="0" anchor="ctr"/>
            <a:lstStyle/>
            <a:p>
              <a:pPr algn="ctr">
                <a:lnSpc>
                  <a:spcPts val="2774"/>
                </a:lnSpc>
              </a:pPr>
              <a:endParaRPr/>
            </a:p>
          </p:txBody>
        </p:sp>
      </p:grpSp>
      <p:grpSp>
        <p:nvGrpSpPr>
          <p:cNvPr id="5" name="Group 5"/>
          <p:cNvGrpSpPr/>
          <p:nvPr/>
        </p:nvGrpSpPr>
        <p:grpSpPr>
          <a:xfrm>
            <a:off x="5980941" y="6277621"/>
            <a:ext cx="11400071" cy="3187293"/>
            <a:chOff x="0" y="0"/>
            <a:chExt cx="3002488" cy="839452"/>
          </a:xfrm>
        </p:grpSpPr>
        <p:sp>
          <p:nvSpPr>
            <p:cNvPr id="6" name="Freeform 6"/>
            <p:cNvSpPr/>
            <p:nvPr/>
          </p:nvSpPr>
          <p:spPr>
            <a:xfrm>
              <a:off x="0" y="0"/>
              <a:ext cx="3002488" cy="839452"/>
            </a:xfrm>
            <a:custGeom>
              <a:avLst/>
              <a:gdLst/>
              <a:ahLst/>
              <a:cxnLst/>
              <a:rect l="l" t="t" r="r" b="b"/>
              <a:pathLst>
                <a:path w="3002488" h="839452">
                  <a:moveTo>
                    <a:pt x="0" y="0"/>
                  </a:moveTo>
                  <a:lnTo>
                    <a:pt x="3002488" y="0"/>
                  </a:lnTo>
                  <a:lnTo>
                    <a:pt x="3002488" y="839452"/>
                  </a:lnTo>
                  <a:lnTo>
                    <a:pt x="0" y="839452"/>
                  </a:lnTo>
                  <a:close/>
                </a:path>
              </a:pathLst>
            </a:custGeom>
            <a:solidFill>
              <a:srgbClr val="000138"/>
            </a:solidFill>
            <a:ln w="23812" cap="sq">
              <a:solidFill>
                <a:srgbClr val="72EFAC"/>
              </a:solidFill>
              <a:prstDash val="solid"/>
              <a:miter/>
            </a:ln>
          </p:spPr>
          <p:txBody>
            <a:bodyPr/>
            <a:lstStyle/>
            <a:p>
              <a:endParaRPr lang="en-US"/>
            </a:p>
          </p:txBody>
        </p:sp>
        <p:sp>
          <p:nvSpPr>
            <p:cNvPr id="7" name="TextBox 7"/>
            <p:cNvSpPr txBox="1"/>
            <p:nvPr/>
          </p:nvSpPr>
          <p:spPr>
            <a:xfrm>
              <a:off x="0" y="-28575"/>
              <a:ext cx="3002488" cy="868027"/>
            </a:xfrm>
            <a:prstGeom prst="rect">
              <a:avLst/>
            </a:prstGeom>
          </p:spPr>
          <p:txBody>
            <a:bodyPr lIns="50800" tIns="50800" rIns="50800" bIns="50800" rtlCol="0" anchor="ctr"/>
            <a:lstStyle/>
            <a:p>
              <a:pPr algn="ctr">
                <a:lnSpc>
                  <a:spcPts val="2774"/>
                </a:lnSpc>
              </a:pPr>
              <a:endParaRPr/>
            </a:p>
          </p:txBody>
        </p:sp>
      </p:grpSp>
      <p:sp>
        <p:nvSpPr>
          <p:cNvPr id="8" name="TextBox 8"/>
          <p:cNvSpPr txBox="1"/>
          <p:nvPr/>
        </p:nvSpPr>
        <p:spPr>
          <a:xfrm>
            <a:off x="6177111" y="7226422"/>
            <a:ext cx="11007732" cy="1888614"/>
          </a:xfrm>
          <a:prstGeom prst="rect">
            <a:avLst/>
          </a:prstGeom>
        </p:spPr>
        <p:txBody>
          <a:bodyPr lIns="0" tIns="0" rIns="0" bIns="0" rtlCol="0" anchor="t">
            <a:spAutoFit/>
          </a:bodyPr>
          <a:lstStyle/>
          <a:p>
            <a:pPr algn="ctr">
              <a:lnSpc>
                <a:spcPts val="5087"/>
              </a:lnSpc>
            </a:pPr>
            <a:r>
              <a:rPr lang="en-US" sz="3193">
                <a:solidFill>
                  <a:srgbClr val="E0D6DE"/>
                </a:solidFill>
                <a:latin typeface="Montserrat Light"/>
                <a:ea typeface="Montserrat Light"/>
                <a:cs typeface="Montserrat Light"/>
                <a:sym typeface="Montserrat Light"/>
              </a:rPr>
              <a:t>Think about healthcare AI systems. Their success isn’t only in accuracy but in respecting patient autonomy and providing fair access to care.</a:t>
            </a:r>
          </a:p>
        </p:txBody>
      </p:sp>
      <p:sp>
        <p:nvSpPr>
          <p:cNvPr id="9" name="Freeform 9"/>
          <p:cNvSpPr/>
          <p:nvPr/>
        </p:nvSpPr>
        <p:spPr>
          <a:xfrm>
            <a:off x="13539182" y="6664447"/>
            <a:ext cx="9908394" cy="10021132"/>
          </a:xfrm>
          <a:custGeom>
            <a:avLst/>
            <a:gdLst/>
            <a:ahLst/>
            <a:cxnLst/>
            <a:rect l="l" t="t" r="r" b="b"/>
            <a:pathLst>
              <a:path w="9908394" h="10021132">
                <a:moveTo>
                  <a:pt x="0" y="0"/>
                </a:moveTo>
                <a:lnTo>
                  <a:pt x="9908394" y="0"/>
                </a:lnTo>
                <a:lnTo>
                  <a:pt x="9908394" y="10021132"/>
                </a:lnTo>
                <a:lnTo>
                  <a:pt x="0" y="10021132"/>
                </a:lnTo>
                <a:lnTo>
                  <a:pt x="0" y="0"/>
                </a:lnTo>
                <a:close/>
              </a:path>
            </a:pathLst>
          </a:custGeom>
          <a:blipFill>
            <a:blip r:embed="rId2">
              <a:alphaModFix amt="88000"/>
            </a:blip>
            <a:stretch>
              <a:fillRect/>
            </a:stretch>
          </a:blipFill>
        </p:spPr>
        <p:txBody>
          <a:bodyPr/>
          <a:lstStyle/>
          <a:p>
            <a:endParaRPr lang="en-US"/>
          </a:p>
        </p:txBody>
      </p:sp>
      <p:sp>
        <p:nvSpPr>
          <p:cNvPr id="10" name="Freeform 10"/>
          <p:cNvSpPr/>
          <p:nvPr/>
        </p:nvSpPr>
        <p:spPr>
          <a:xfrm>
            <a:off x="-4119711" y="-7185054"/>
            <a:ext cx="10296822" cy="10413980"/>
          </a:xfrm>
          <a:custGeom>
            <a:avLst/>
            <a:gdLst/>
            <a:ahLst/>
            <a:cxnLst/>
            <a:rect l="l" t="t" r="r" b="b"/>
            <a:pathLst>
              <a:path w="10296822" h="10413980">
                <a:moveTo>
                  <a:pt x="0" y="0"/>
                </a:moveTo>
                <a:lnTo>
                  <a:pt x="10296822" y="0"/>
                </a:lnTo>
                <a:lnTo>
                  <a:pt x="10296822" y="10413980"/>
                </a:lnTo>
                <a:lnTo>
                  <a:pt x="0" y="10413980"/>
                </a:lnTo>
                <a:lnTo>
                  <a:pt x="0" y="0"/>
                </a:lnTo>
                <a:close/>
              </a:path>
            </a:pathLst>
          </a:custGeom>
          <a:blipFill>
            <a:blip r:embed="rId2">
              <a:alphaModFix amt="88000"/>
            </a:blip>
            <a:stretch>
              <a:fillRect/>
            </a:stretch>
          </a:blipFill>
        </p:spPr>
        <p:txBody>
          <a:bodyPr/>
          <a:lstStyle/>
          <a:p>
            <a:endParaRPr lang="en-US"/>
          </a:p>
        </p:txBody>
      </p:sp>
      <p:grpSp>
        <p:nvGrpSpPr>
          <p:cNvPr id="11" name="Group 11"/>
          <p:cNvGrpSpPr/>
          <p:nvPr/>
        </p:nvGrpSpPr>
        <p:grpSpPr>
          <a:xfrm>
            <a:off x="3291226" y="3476576"/>
            <a:ext cx="364111" cy="3641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2EFAC"/>
            </a:solidFill>
          </p:spPr>
          <p:txBody>
            <a:bodyPr/>
            <a:lstStyle/>
            <a:p>
              <a:endParaRPr lang="en-US"/>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774"/>
                </a:lnSpc>
              </a:pPr>
              <a:endParaRPr/>
            </a:p>
          </p:txBody>
        </p:sp>
      </p:grpSp>
      <p:grpSp>
        <p:nvGrpSpPr>
          <p:cNvPr id="14" name="Group 14"/>
          <p:cNvGrpSpPr/>
          <p:nvPr/>
        </p:nvGrpSpPr>
        <p:grpSpPr>
          <a:xfrm>
            <a:off x="9253687" y="6095565"/>
            <a:ext cx="364111" cy="3641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2EFAC"/>
            </a:solidFill>
          </p:spPr>
          <p:txBody>
            <a:bodyPr/>
            <a:lstStyle/>
            <a:p>
              <a:endParaRPr lang="en-US"/>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774"/>
                </a:lnSpc>
              </a:pPr>
              <a:endParaRPr/>
            </a:p>
          </p:txBody>
        </p:sp>
      </p:grpSp>
      <p:grpSp>
        <p:nvGrpSpPr>
          <p:cNvPr id="17" name="Group 17"/>
          <p:cNvGrpSpPr/>
          <p:nvPr/>
        </p:nvGrpSpPr>
        <p:grpSpPr>
          <a:xfrm>
            <a:off x="14697606" y="9305597"/>
            <a:ext cx="364111" cy="36411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2EFAC"/>
            </a:solidFill>
          </p:spPr>
          <p:txBody>
            <a:bodyPr/>
            <a:lstStyle/>
            <a:p>
              <a:endParaRPr lang="en-US"/>
            </a:p>
          </p:txBody>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2774"/>
                </a:lnSpc>
              </a:pPr>
              <a:endParaRPr/>
            </a:p>
          </p:txBody>
        </p:sp>
      </p:grpSp>
      <p:sp>
        <p:nvSpPr>
          <p:cNvPr id="20" name="Freeform 20"/>
          <p:cNvSpPr/>
          <p:nvPr/>
        </p:nvSpPr>
        <p:spPr>
          <a:xfrm>
            <a:off x="13928420" y="4775175"/>
            <a:ext cx="6512846" cy="3069179"/>
          </a:xfrm>
          <a:custGeom>
            <a:avLst/>
            <a:gdLst/>
            <a:ahLst/>
            <a:cxnLst/>
            <a:rect l="l" t="t" r="r" b="b"/>
            <a:pathLst>
              <a:path w="6512846" h="3069179">
                <a:moveTo>
                  <a:pt x="0" y="0"/>
                </a:moveTo>
                <a:lnTo>
                  <a:pt x="6512846" y="0"/>
                </a:lnTo>
                <a:lnTo>
                  <a:pt x="6512846" y="3069178"/>
                </a:lnTo>
                <a:lnTo>
                  <a:pt x="0" y="3069178"/>
                </a:lnTo>
                <a:lnTo>
                  <a:pt x="0" y="0"/>
                </a:lnTo>
                <a:close/>
              </a:path>
            </a:pathLst>
          </a:custGeom>
          <a:blipFill>
            <a:blip r:embed="rId3">
              <a:alphaModFix amt="20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TextBox 21"/>
          <p:cNvSpPr txBox="1"/>
          <p:nvPr/>
        </p:nvSpPr>
        <p:spPr>
          <a:xfrm>
            <a:off x="5115320" y="3362276"/>
            <a:ext cx="12069523" cy="1798090"/>
          </a:xfrm>
          <a:prstGeom prst="rect">
            <a:avLst/>
          </a:prstGeom>
        </p:spPr>
        <p:txBody>
          <a:bodyPr lIns="0" tIns="0" rIns="0" bIns="0" rtlCol="0" anchor="t">
            <a:spAutoFit/>
          </a:bodyPr>
          <a:lstStyle/>
          <a:p>
            <a:pPr algn="ctr">
              <a:lnSpc>
                <a:spcPts val="4955"/>
              </a:lnSpc>
            </a:pPr>
            <a:r>
              <a:rPr lang="en-US" sz="3130">
                <a:solidFill>
                  <a:srgbClr val="E0D6DE"/>
                </a:solidFill>
                <a:latin typeface="Montserrat Light"/>
                <a:ea typeface="Montserrat Light"/>
                <a:cs typeface="Montserrat Light"/>
                <a:sym typeface="Montserrat Light"/>
              </a:rPr>
              <a:t>Understanding why AI ethics is crucial in technology today. It’s not just about creating advanced systems but ensuring these systems are designed with human values at their core.</a:t>
            </a:r>
          </a:p>
        </p:txBody>
      </p:sp>
      <p:sp>
        <p:nvSpPr>
          <p:cNvPr id="22" name="TextBox 22"/>
          <p:cNvSpPr txBox="1"/>
          <p:nvPr/>
        </p:nvSpPr>
        <p:spPr>
          <a:xfrm>
            <a:off x="8469746" y="6247575"/>
            <a:ext cx="6030122" cy="757544"/>
          </a:xfrm>
          <a:prstGeom prst="rect">
            <a:avLst/>
          </a:prstGeom>
        </p:spPr>
        <p:txBody>
          <a:bodyPr lIns="0" tIns="0" rIns="0" bIns="0" rtlCol="0" anchor="t">
            <a:spAutoFit/>
          </a:bodyPr>
          <a:lstStyle/>
          <a:p>
            <a:pPr algn="ctr">
              <a:lnSpc>
                <a:spcPts val="6296"/>
              </a:lnSpc>
            </a:pPr>
            <a:r>
              <a:rPr lang="en-US" sz="4497" b="1" spc="-8">
                <a:solidFill>
                  <a:srgbClr val="E0D6DE"/>
                </a:solidFill>
                <a:latin typeface="IBM Plex Sans Bold"/>
                <a:ea typeface="IBM Plex Sans Bold"/>
                <a:cs typeface="IBM Plex Sans Bold"/>
                <a:sym typeface="IBM Plex Sans Bold"/>
              </a:rPr>
              <a:t>Example</a:t>
            </a:r>
          </a:p>
        </p:txBody>
      </p:sp>
      <p:sp>
        <p:nvSpPr>
          <p:cNvPr id="23" name="TextBox 23"/>
          <p:cNvSpPr txBox="1"/>
          <p:nvPr/>
        </p:nvSpPr>
        <p:spPr>
          <a:xfrm>
            <a:off x="6966988" y="2177333"/>
            <a:ext cx="6261567" cy="742106"/>
          </a:xfrm>
          <a:prstGeom prst="rect">
            <a:avLst/>
          </a:prstGeom>
        </p:spPr>
        <p:txBody>
          <a:bodyPr lIns="0" tIns="0" rIns="0" bIns="0" rtlCol="0" anchor="t">
            <a:spAutoFit/>
          </a:bodyPr>
          <a:lstStyle/>
          <a:p>
            <a:pPr algn="ctr">
              <a:lnSpc>
                <a:spcPts val="6065"/>
              </a:lnSpc>
            </a:pPr>
            <a:r>
              <a:rPr lang="en-US" sz="4332" b="1" spc="-8">
                <a:solidFill>
                  <a:srgbClr val="E0D6DE"/>
                </a:solidFill>
                <a:latin typeface="IBM Plex Sans Bold"/>
                <a:ea typeface="IBM Plex Sans Bold"/>
                <a:cs typeface="IBM Plex Sans Bold"/>
                <a:sym typeface="IBM Plex Sans Bold"/>
              </a:rPr>
              <a:t>Objective of AI Ethics</a:t>
            </a:r>
          </a:p>
        </p:txBody>
      </p:sp>
      <p:sp>
        <p:nvSpPr>
          <p:cNvPr id="24" name="Freeform 24"/>
          <p:cNvSpPr/>
          <p:nvPr/>
        </p:nvSpPr>
        <p:spPr>
          <a:xfrm>
            <a:off x="14667742" y="7340722"/>
            <a:ext cx="4151122" cy="41148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5">
              <a:alphaModFix amt="5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p:cNvSpPr/>
          <p:nvPr/>
        </p:nvSpPr>
        <p:spPr>
          <a:xfrm flipH="1" flipV="1">
            <a:off x="-1679848" y="-191826"/>
            <a:ext cx="4151122" cy="4114800"/>
          </a:xfrm>
          <a:custGeom>
            <a:avLst/>
            <a:gdLst/>
            <a:ahLst/>
            <a:cxnLst/>
            <a:rect l="l" t="t" r="r" b="b"/>
            <a:pathLst>
              <a:path w="4151122" h="4114800">
                <a:moveTo>
                  <a:pt x="4151122" y="4114800"/>
                </a:moveTo>
                <a:lnTo>
                  <a:pt x="0" y="4114800"/>
                </a:lnTo>
                <a:lnTo>
                  <a:pt x="0" y="0"/>
                </a:lnTo>
                <a:lnTo>
                  <a:pt x="4151122" y="0"/>
                </a:lnTo>
                <a:lnTo>
                  <a:pt x="4151122" y="4114800"/>
                </a:lnTo>
                <a:close/>
              </a:path>
            </a:pathLst>
          </a:custGeom>
          <a:blipFill>
            <a:blip r:embed="rId5">
              <a:alphaModFix amt="5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TextBox 26"/>
          <p:cNvSpPr txBox="1"/>
          <p:nvPr/>
        </p:nvSpPr>
        <p:spPr>
          <a:xfrm>
            <a:off x="1289022" y="627299"/>
            <a:ext cx="15709956" cy="896780"/>
          </a:xfrm>
          <a:prstGeom prst="rect">
            <a:avLst/>
          </a:prstGeom>
        </p:spPr>
        <p:txBody>
          <a:bodyPr lIns="0" tIns="0" rIns="0" bIns="0" rtlCol="0" anchor="t">
            <a:spAutoFit/>
          </a:bodyPr>
          <a:lstStyle/>
          <a:p>
            <a:pPr algn="ctr">
              <a:lnSpc>
                <a:spcPts val="6899"/>
              </a:lnSpc>
            </a:pPr>
            <a:r>
              <a:rPr lang="en-US" sz="6509" b="1" spc="-13">
                <a:solidFill>
                  <a:srgbClr val="FFFFFF"/>
                </a:solidFill>
                <a:latin typeface="IBM Plex Sans Bold"/>
                <a:ea typeface="IBM Plex Sans Bold"/>
                <a:cs typeface="IBM Plex Sans Bold"/>
                <a:sym typeface="IBM Plex Sans Bold"/>
              </a:rPr>
              <a:t>Introduction to AI Ethics in Technology</a:t>
            </a:r>
          </a:p>
        </p:txBody>
      </p:sp>
      <p:grpSp>
        <p:nvGrpSpPr>
          <p:cNvPr id="27" name="Group 27"/>
          <p:cNvGrpSpPr/>
          <p:nvPr/>
        </p:nvGrpSpPr>
        <p:grpSpPr>
          <a:xfrm rot="-10800000">
            <a:off x="1028700" y="9077543"/>
            <a:ext cx="1786618" cy="180757"/>
            <a:chOff x="0" y="0"/>
            <a:chExt cx="470550" cy="47607"/>
          </a:xfrm>
        </p:grpSpPr>
        <p:sp>
          <p:nvSpPr>
            <p:cNvPr id="28" name="Freeform 28"/>
            <p:cNvSpPr/>
            <p:nvPr/>
          </p:nvSpPr>
          <p:spPr>
            <a:xfrm>
              <a:off x="0" y="0"/>
              <a:ext cx="470550" cy="47607"/>
            </a:xfrm>
            <a:custGeom>
              <a:avLst/>
              <a:gdLst/>
              <a:ahLst/>
              <a:cxnLst/>
              <a:rect l="l" t="t" r="r" b="b"/>
              <a:pathLst>
                <a:path w="470550" h="47607">
                  <a:moveTo>
                    <a:pt x="0" y="0"/>
                  </a:moveTo>
                  <a:lnTo>
                    <a:pt x="470550" y="0"/>
                  </a:lnTo>
                  <a:lnTo>
                    <a:pt x="470550" y="47607"/>
                  </a:lnTo>
                  <a:lnTo>
                    <a:pt x="0" y="47607"/>
                  </a:lnTo>
                  <a:close/>
                </a:path>
              </a:pathLst>
            </a:custGeom>
            <a:gradFill rotWithShape="1">
              <a:gsLst>
                <a:gs pos="0">
                  <a:srgbClr val="000138">
                    <a:alpha val="100000"/>
                  </a:srgbClr>
                </a:gs>
                <a:gs pos="100000">
                  <a:srgbClr val="33CD91">
                    <a:alpha val="100000"/>
                  </a:srgbClr>
                </a:gs>
              </a:gsLst>
              <a:lin ang="0"/>
            </a:gradFill>
          </p:spPr>
          <p:txBody>
            <a:bodyPr/>
            <a:lstStyle/>
            <a:p>
              <a:endParaRPr lang="en-US"/>
            </a:p>
          </p:txBody>
        </p:sp>
        <p:sp>
          <p:nvSpPr>
            <p:cNvPr id="29" name="TextBox 29"/>
            <p:cNvSpPr txBox="1"/>
            <p:nvPr/>
          </p:nvSpPr>
          <p:spPr>
            <a:xfrm>
              <a:off x="0" y="-28575"/>
              <a:ext cx="470550" cy="76182"/>
            </a:xfrm>
            <a:prstGeom prst="rect">
              <a:avLst/>
            </a:prstGeom>
          </p:spPr>
          <p:txBody>
            <a:bodyPr lIns="50800" tIns="50800" rIns="50800" bIns="50800" rtlCol="0" anchor="ctr"/>
            <a:lstStyle/>
            <a:p>
              <a:pPr algn="ctr">
                <a:lnSpc>
                  <a:spcPts val="2774"/>
                </a:lnSpc>
              </a:pPr>
              <a:endParaRPr/>
            </a:p>
          </p:txBody>
        </p:sp>
      </p:grpSp>
      <p:grpSp>
        <p:nvGrpSpPr>
          <p:cNvPr id="30" name="Group 30"/>
          <p:cNvGrpSpPr/>
          <p:nvPr/>
        </p:nvGrpSpPr>
        <p:grpSpPr>
          <a:xfrm>
            <a:off x="279634" y="2743279"/>
            <a:ext cx="3855591" cy="5402407"/>
            <a:chOff x="0" y="0"/>
            <a:chExt cx="1194664" cy="1673948"/>
          </a:xfrm>
        </p:grpSpPr>
        <p:sp>
          <p:nvSpPr>
            <p:cNvPr id="31" name="Freeform 31"/>
            <p:cNvSpPr/>
            <p:nvPr/>
          </p:nvSpPr>
          <p:spPr>
            <a:xfrm>
              <a:off x="0" y="0"/>
              <a:ext cx="1194664" cy="1673948"/>
            </a:xfrm>
            <a:custGeom>
              <a:avLst/>
              <a:gdLst/>
              <a:ahLst/>
              <a:cxnLst/>
              <a:rect l="l" t="t" r="r" b="b"/>
              <a:pathLst>
                <a:path w="1194664" h="1673948">
                  <a:moveTo>
                    <a:pt x="42167" y="0"/>
                  </a:moveTo>
                  <a:lnTo>
                    <a:pt x="1152496" y="0"/>
                  </a:lnTo>
                  <a:cubicBezTo>
                    <a:pt x="1175785" y="0"/>
                    <a:pt x="1194664" y="18879"/>
                    <a:pt x="1194664" y="42167"/>
                  </a:cubicBezTo>
                  <a:lnTo>
                    <a:pt x="1194664" y="1631781"/>
                  </a:lnTo>
                  <a:cubicBezTo>
                    <a:pt x="1194664" y="1642964"/>
                    <a:pt x="1190221" y="1653690"/>
                    <a:pt x="1182313" y="1661598"/>
                  </a:cubicBezTo>
                  <a:cubicBezTo>
                    <a:pt x="1174405" y="1669506"/>
                    <a:pt x="1163680" y="1673948"/>
                    <a:pt x="1152496" y="1673948"/>
                  </a:cubicBezTo>
                  <a:lnTo>
                    <a:pt x="42167" y="1673948"/>
                  </a:lnTo>
                  <a:cubicBezTo>
                    <a:pt x="18879" y="1673948"/>
                    <a:pt x="0" y="1655069"/>
                    <a:pt x="0" y="1631781"/>
                  </a:cubicBezTo>
                  <a:lnTo>
                    <a:pt x="0" y="42167"/>
                  </a:lnTo>
                  <a:cubicBezTo>
                    <a:pt x="0" y="18879"/>
                    <a:pt x="18879" y="0"/>
                    <a:pt x="42167" y="0"/>
                  </a:cubicBezTo>
                  <a:close/>
                </a:path>
              </a:pathLst>
            </a:custGeom>
            <a:blipFill>
              <a:blip r:embed="rId7"/>
              <a:stretch>
                <a:fillRect l="-109326" t="-25805" r="-55089"/>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1509</Words>
  <Application>Microsoft Office PowerPoint</Application>
  <PresentationFormat>Custom</PresentationFormat>
  <Paragraphs>151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Montserrat Bold</vt:lpstr>
      <vt:lpstr>Calibri</vt:lpstr>
      <vt:lpstr>Arial</vt:lpstr>
      <vt:lpstr>Montserrat Light</vt:lpstr>
      <vt:lpstr>IBM Plex Sans Bold</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Introduction to AI Ethics - Why Are We Doing This?</dc:title>
  <cp:lastModifiedBy>AFZIYA WAKNIS</cp:lastModifiedBy>
  <cp:revision>2</cp:revision>
  <dcterms:created xsi:type="dcterms:W3CDTF">2006-08-16T00:00:00Z</dcterms:created>
  <dcterms:modified xsi:type="dcterms:W3CDTF">2024-11-15T19:04:31Z</dcterms:modified>
  <dc:identifier>DAGWUxo5zdw</dc:identifier>
</cp:coreProperties>
</file>